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charts/style6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charts/style3.xml" ContentType="application/vnd.ms-office.chartstyle+xml"/>
  <Override PartName="/ppt/charts/colors3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0.xml" ContentType="application/vnd.openxmlformats-officedocument.drawingml.chart+xml"/>
  <Override PartName="/ppt/charts/chart6.xml" ContentType="application/vnd.openxmlformats-officedocument.drawingml.chart+xml"/>
  <Override PartName="/ppt/charts/colors9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charts/style5.xml" ContentType="application/vnd.ms-office.chartstyle+xml"/>
  <Override PartName="/ppt/charts/chart5.xml" ContentType="application/vnd.openxmlformats-officedocument.drawingml.chart+xml"/>
  <Override PartName="/ppt/theme/theme1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olors6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olors5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85" r:id="rId4"/>
    <p:sldId id="275" r:id="rId5"/>
    <p:sldId id="300" r:id="rId6"/>
    <p:sldId id="299" r:id="rId7"/>
    <p:sldId id="280" r:id="rId8"/>
    <p:sldId id="281" r:id="rId9"/>
    <p:sldId id="290" r:id="rId10"/>
    <p:sldId id="277" r:id="rId11"/>
    <p:sldId id="302" r:id="rId12"/>
    <p:sldId id="303" r:id="rId13"/>
    <p:sldId id="304" r:id="rId14"/>
    <p:sldId id="296" r:id="rId15"/>
    <p:sldId id="308" r:id="rId16"/>
    <p:sldId id="306" r:id="rId17"/>
    <p:sldId id="307" r:id="rId18"/>
    <p:sldId id="273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806A"/>
    <a:srgbClr val="395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3" autoAdjust="0"/>
    <p:restoredTop sz="94291" autoAdjust="0"/>
  </p:normalViewPr>
  <p:slideViewPr>
    <p:cSldViewPr>
      <p:cViewPr varScale="1">
        <p:scale>
          <a:sx n="68" d="100"/>
          <a:sy n="68" d="100"/>
        </p:scale>
        <p:origin x="1680" y="72"/>
      </p:cViewPr>
      <p:guideLst>
        <p:guide orient="horz" pos="624"/>
        <p:guide pos="5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ScatterPlot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ScatterPlotData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VT%20Utilities%20201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Rutland,%20VT%20Utlit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Rutland,%20VT%20Utlit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Rutland,%20VT%20Utlit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02cl\gsp2\Sub-State%20Product\County%20GDP\Outreach\BEA%20Advisory%20Committee\Rutland,%20VT%20-%20EIA%20and%20Earnings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ScatterPlot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ScatterPlot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ScatterPlot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ScatterPlot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VT%20Utilities%20201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Windha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lxg1\Desktop\ACM\Windha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16316710411192E-2"/>
          <c:y val="0.15797571468648974"/>
          <c:w val="0.90980837464761344"/>
          <c:h val="0.73010092197237764"/>
        </c:manualLayout>
      </c:layout>
      <c:scatterChart>
        <c:scatterStyle val="lineMarker"/>
        <c:varyColors val="0"/>
        <c:ser>
          <c:idx val="7"/>
          <c:order val="0"/>
          <c:tx>
            <c:strRef>
              <c:f>SD!$I$1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SD!$A$2:$A$67</c:f>
              <c:strCache>
                <c:ptCount val="66"/>
                <c:pt idx="0">
                  <c:v>Aurora</c:v>
                </c:pt>
                <c:pt idx="1">
                  <c:v>Beadle</c:v>
                </c:pt>
                <c:pt idx="2">
                  <c:v>Bennet</c:v>
                </c:pt>
                <c:pt idx="3">
                  <c:v>Bon Homme</c:v>
                </c:pt>
                <c:pt idx="4">
                  <c:v>Brookings</c:v>
                </c:pt>
                <c:pt idx="5">
                  <c:v>Brown</c:v>
                </c:pt>
                <c:pt idx="6">
                  <c:v>Brule</c:v>
                </c:pt>
                <c:pt idx="7">
                  <c:v>Buffalo</c:v>
                </c:pt>
                <c:pt idx="8">
                  <c:v>Butte</c:v>
                </c:pt>
                <c:pt idx="9">
                  <c:v>Campbell</c:v>
                </c:pt>
                <c:pt idx="10">
                  <c:v>Charles Mix</c:v>
                </c:pt>
                <c:pt idx="11">
                  <c:v>Clark</c:v>
                </c:pt>
                <c:pt idx="12">
                  <c:v>Clay</c:v>
                </c:pt>
                <c:pt idx="13">
                  <c:v>Codington</c:v>
                </c:pt>
                <c:pt idx="14">
                  <c:v>Corson</c:v>
                </c:pt>
                <c:pt idx="15">
                  <c:v>Custer</c:v>
                </c:pt>
                <c:pt idx="16">
                  <c:v>Davidson</c:v>
                </c:pt>
                <c:pt idx="17">
                  <c:v>Day</c:v>
                </c:pt>
                <c:pt idx="18">
                  <c:v>Deuel</c:v>
                </c:pt>
                <c:pt idx="19">
                  <c:v>Dewey</c:v>
                </c:pt>
                <c:pt idx="20">
                  <c:v>Douglas</c:v>
                </c:pt>
                <c:pt idx="21">
                  <c:v>Edmunds</c:v>
                </c:pt>
                <c:pt idx="22">
                  <c:v>Fall River</c:v>
                </c:pt>
                <c:pt idx="23">
                  <c:v>Faulk</c:v>
                </c:pt>
                <c:pt idx="24">
                  <c:v>Grant</c:v>
                </c:pt>
                <c:pt idx="25">
                  <c:v>Gregory</c:v>
                </c:pt>
                <c:pt idx="26">
                  <c:v>Haakon</c:v>
                </c:pt>
                <c:pt idx="27">
                  <c:v>Hamlin</c:v>
                </c:pt>
                <c:pt idx="28">
                  <c:v>Hand</c:v>
                </c:pt>
                <c:pt idx="29">
                  <c:v>Hanson</c:v>
                </c:pt>
                <c:pt idx="30">
                  <c:v>Harding</c:v>
                </c:pt>
                <c:pt idx="31">
                  <c:v>Hughes</c:v>
                </c:pt>
                <c:pt idx="32">
                  <c:v>Hutchinson</c:v>
                </c:pt>
                <c:pt idx="33">
                  <c:v>Hyde</c:v>
                </c:pt>
                <c:pt idx="34">
                  <c:v>Jackson</c:v>
                </c:pt>
                <c:pt idx="35">
                  <c:v>Jerauld</c:v>
                </c:pt>
                <c:pt idx="36">
                  <c:v>Jones</c:v>
                </c:pt>
                <c:pt idx="37">
                  <c:v>Kingsbury</c:v>
                </c:pt>
                <c:pt idx="38">
                  <c:v>Lake</c:v>
                </c:pt>
                <c:pt idx="39">
                  <c:v>Lawrence</c:v>
                </c:pt>
                <c:pt idx="40">
                  <c:v>Lincoln</c:v>
                </c:pt>
                <c:pt idx="41">
                  <c:v>Lyman</c:v>
                </c:pt>
                <c:pt idx="42">
                  <c:v>McCook</c:v>
                </c:pt>
                <c:pt idx="43">
                  <c:v>McPherson</c:v>
                </c:pt>
                <c:pt idx="44">
                  <c:v>Marshall</c:v>
                </c:pt>
                <c:pt idx="45">
                  <c:v>Meade</c:v>
                </c:pt>
                <c:pt idx="46">
                  <c:v>Mellette</c:v>
                </c:pt>
                <c:pt idx="47">
                  <c:v>Miner</c:v>
                </c:pt>
                <c:pt idx="48">
                  <c:v>Minnehaha</c:v>
                </c:pt>
                <c:pt idx="49">
                  <c:v>Moody</c:v>
                </c:pt>
                <c:pt idx="50">
                  <c:v>Oglala Lakota</c:v>
                </c:pt>
                <c:pt idx="51">
                  <c:v>Pennington</c:v>
                </c:pt>
                <c:pt idx="52">
                  <c:v>Perkins</c:v>
                </c:pt>
                <c:pt idx="53">
                  <c:v>Potter</c:v>
                </c:pt>
                <c:pt idx="54">
                  <c:v>Roberts</c:v>
                </c:pt>
                <c:pt idx="55">
                  <c:v>Sanborn</c:v>
                </c:pt>
                <c:pt idx="56">
                  <c:v>Spink</c:v>
                </c:pt>
                <c:pt idx="57">
                  <c:v>Stanley</c:v>
                </c:pt>
                <c:pt idx="58">
                  <c:v>Sully</c:v>
                </c:pt>
                <c:pt idx="59">
                  <c:v>Todd</c:v>
                </c:pt>
                <c:pt idx="60">
                  <c:v>Tripp</c:v>
                </c:pt>
                <c:pt idx="61">
                  <c:v>Turner</c:v>
                </c:pt>
                <c:pt idx="62">
                  <c:v>Union</c:v>
                </c:pt>
                <c:pt idx="63">
                  <c:v>Walworth</c:v>
                </c:pt>
                <c:pt idx="64">
                  <c:v>Yankton</c:v>
                </c:pt>
                <c:pt idx="65">
                  <c:v>Ziebach</c:v>
                </c:pt>
              </c:strCache>
            </c:strRef>
          </c:xVal>
          <c:yVal>
            <c:numRef>
              <c:f>SD!$I$2:$I$67</c:f>
              <c:numCache>
                <c:formatCode>0.0</c:formatCode>
                <c:ptCount val="66"/>
                <c:pt idx="0">
                  <c:v>0.44760728277624062</c:v>
                </c:pt>
                <c:pt idx="1">
                  <c:v>0.76348889215650428</c:v>
                </c:pt>
                <c:pt idx="2">
                  <c:v>0.21597534690037179</c:v>
                </c:pt>
                <c:pt idx="3">
                  <c:v>0.48492159335376861</c:v>
                </c:pt>
                <c:pt idx="4">
                  <c:v>1.2260755889309978</c:v>
                </c:pt>
                <c:pt idx="5">
                  <c:v>1.3019117640783775</c:v>
                </c:pt>
                <c:pt idx="6">
                  <c:v>0.60532907085419474</c:v>
                </c:pt>
                <c:pt idx="7">
                  <c:v>4.8051381733635046E-2</c:v>
                </c:pt>
                <c:pt idx="8">
                  <c:v>0.67173389379696857</c:v>
                </c:pt>
                <c:pt idx="9">
                  <c:v>0.30608757552402815</c:v>
                </c:pt>
                <c:pt idx="10">
                  <c:v>0.72686818454787672</c:v>
                </c:pt>
                <c:pt idx="11">
                  <c:v>0.4029616085964059</c:v>
                </c:pt>
                <c:pt idx="12">
                  <c:v>0.67654662209823357</c:v>
                </c:pt>
                <c:pt idx="13">
                  <c:v>1.1540025963134923</c:v>
                </c:pt>
                <c:pt idx="14">
                  <c:v>0.22443658339607836</c:v>
                </c:pt>
                <c:pt idx="15">
                  <c:v>0.31870846526357338</c:v>
                </c:pt>
                <c:pt idx="16">
                  <c:v>0.97592009027857041</c:v>
                </c:pt>
                <c:pt idx="17">
                  <c:v>0.49178527831643126</c:v>
                </c:pt>
                <c:pt idx="18">
                  <c:v>0.37000504113816896</c:v>
                </c:pt>
                <c:pt idx="19">
                  <c:v>0.32875835271810128</c:v>
                </c:pt>
                <c:pt idx="20">
                  <c:v>0.31479694710612766</c:v>
                </c:pt>
                <c:pt idx="21">
                  <c:v>0.52509567857681616</c:v>
                </c:pt>
                <c:pt idx="22">
                  <c:v>0.43189412749399103</c:v>
                </c:pt>
                <c:pt idx="23">
                  <c:v>0.28404426204720551</c:v>
                </c:pt>
                <c:pt idx="24">
                  <c:v>0.6649828276408043</c:v>
                </c:pt>
                <c:pt idx="25">
                  <c:v>0.50185600616774018</c:v>
                </c:pt>
                <c:pt idx="26">
                  <c:v>0.54204927349918508</c:v>
                </c:pt>
                <c:pt idx="27">
                  <c:v>0.48152117308748255</c:v>
                </c:pt>
                <c:pt idx="28">
                  <c:v>0.47102081646480476</c:v>
                </c:pt>
                <c:pt idx="29">
                  <c:v>0.33223573307609816</c:v>
                </c:pt>
                <c:pt idx="30">
                  <c:v>0.22325331642339408</c:v>
                </c:pt>
                <c:pt idx="31">
                  <c:v>1.0917265808904335</c:v>
                </c:pt>
                <c:pt idx="32">
                  <c:v>0.76554673202842982</c:v>
                </c:pt>
                <c:pt idx="33">
                  <c:v>0.24871100506065952</c:v>
                </c:pt>
                <c:pt idx="34">
                  <c:v>0.14950954810876022</c:v>
                </c:pt>
                <c:pt idx="35">
                  <c:v>0.31191416507706765</c:v>
                </c:pt>
                <c:pt idx="36">
                  <c:v>0.23660544254176072</c:v>
                </c:pt>
                <c:pt idx="37">
                  <c:v>0.54266592885442599</c:v>
                </c:pt>
                <c:pt idx="38">
                  <c:v>0.68530463166160216</c:v>
                </c:pt>
                <c:pt idx="39">
                  <c:v>0.92473792458052007</c:v>
                </c:pt>
                <c:pt idx="40">
                  <c:v>1.4435228416601789</c:v>
                </c:pt>
                <c:pt idx="41">
                  <c:v>0.28641735185453621</c:v>
                </c:pt>
                <c:pt idx="42">
                  <c:v>0.45225944571666082</c:v>
                </c:pt>
                <c:pt idx="43">
                  <c:v>0.24656597418732135</c:v>
                </c:pt>
                <c:pt idx="44">
                  <c:v>0.3766153244091085</c:v>
                </c:pt>
                <c:pt idx="45">
                  <c:v>0.71137355294688387</c:v>
                </c:pt>
                <c:pt idx="46">
                  <c:v>0</c:v>
                </c:pt>
                <c:pt idx="47">
                  <c:v>0.26242101143336982</c:v>
                </c:pt>
                <c:pt idx="48">
                  <c:v>3.7772901087825881</c:v>
                </c:pt>
                <c:pt idx="49">
                  <c:v>0.43281760023391536</c:v>
                </c:pt>
                <c:pt idx="50">
                  <c:v>5.2691987804377526E-2</c:v>
                </c:pt>
                <c:pt idx="51">
                  <c:v>1.4765200690060269</c:v>
                </c:pt>
                <c:pt idx="52">
                  <c:v>0.4571944725468613</c:v>
                </c:pt>
                <c:pt idx="53">
                  <c:v>0.5199190939316306</c:v>
                </c:pt>
                <c:pt idx="54">
                  <c:v>0.68025290828870644</c:v>
                </c:pt>
                <c:pt idx="55">
                  <c:v>0.25557163300329261</c:v>
                </c:pt>
                <c:pt idx="56">
                  <c:v>0.61509204770037573</c:v>
                </c:pt>
                <c:pt idx="57">
                  <c:v>0.24592039353064202</c:v>
                </c:pt>
                <c:pt idx="58">
                  <c:v>0.37677974179913504</c:v>
                </c:pt>
                <c:pt idx="59">
                  <c:v>0.40423598513064579</c:v>
                </c:pt>
                <c:pt idx="60">
                  <c:v>0.62105260175118182</c:v>
                </c:pt>
                <c:pt idx="61">
                  <c:v>0.55999596001674845</c:v>
                </c:pt>
                <c:pt idx="62">
                  <c:v>0.87696289828854868</c:v>
                </c:pt>
                <c:pt idx="63">
                  <c:v>0.68951244051878102</c:v>
                </c:pt>
                <c:pt idx="64">
                  <c:v>1.0553605933772314</c:v>
                </c:pt>
                <c:pt idx="65">
                  <c:v>0.91441488111984304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04-4767-872F-A6F86C24BF8E}"/>
            </c:ext>
          </c:extLst>
        </c:ser>
        <c:ser>
          <c:idx val="8"/>
          <c:order val="1"/>
          <c:tx>
            <c:strRef>
              <c:f>SD!$J$1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SD!$A$2:$A$67</c:f>
              <c:strCache>
                <c:ptCount val="66"/>
                <c:pt idx="0">
                  <c:v>Aurora</c:v>
                </c:pt>
                <c:pt idx="1">
                  <c:v>Beadle</c:v>
                </c:pt>
                <c:pt idx="2">
                  <c:v>Bennet</c:v>
                </c:pt>
                <c:pt idx="3">
                  <c:v>Bon Homme</c:v>
                </c:pt>
                <c:pt idx="4">
                  <c:v>Brookings</c:v>
                </c:pt>
                <c:pt idx="5">
                  <c:v>Brown</c:v>
                </c:pt>
                <c:pt idx="6">
                  <c:v>Brule</c:v>
                </c:pt>
                <c:pt idx="7">
                  <c:v>Buffalo</c:v>
                </c:pt>
                <c:pt idx="8">
                  <c:v>Butte</c:v>
                </c:pt>
                <c:pt idx="9">
                  <c:v>Campbell</c:v>
                </c:pt>
                <c:pt idx="10">
                  <c:v>Charles Mix</c:v>
                </c:pt>
                <c:pt idx="11">
                  <c:v>Clark</c:v>
                </c:pt>
                <c:pt idx="12">
                  <c:v>Clay</c:v>
                </c:pt>
                <c:pt idx="13">
                  <c:v>Codington</c:v>
                </c:pt>
                <c:pt idx="14">
                  <c:v>Corson</c:v>
                </c:pt>
                <c:pt idx="15">
                  <c:v>Custer</c:v>
                </c:pt>
                <c:pt idx="16">
                  <c:v>Davidson</c:v>
                </c:pt>
                <c:pt idx="17">
                  <c:v>Day</c:v>
                </c:pt>
                <c:pt idx="18">
                  <c:v>Deuel</c:v>
                </c:pt>
                <c:pt idx="19">
                  <c:v>Dewey</c:v>
                </c:pt>
                <c:pt idx="20">
                  <c:v>Douglas</c:v>
                </c:pt>
                <c:pt idx="21">
                  <c:v>Edmunds</c:v>
                </c:pt>
                <c:pt idx="22">
                  <c:v>Fall River</c:v>
                </c:pt>
                <c:pt idx="23">
                  <c:v>Faulk</c:v>
                </c:pt>
                <c:pt idx="24">
                  <c:v>Grant</c:v>
                </c:pt>
                <c:pt idx="25">
                  <c:v>Gregory</c:v>
                </c:pt>
                <c:pt idx="26">
                  <c:v>Haakon</c:v>
                </c:pt>
                <c:pt idx="27">
                  <c:v>Hamlin</c:v>
                </c:pt>
                <c:pt idx="28">
                  <c:v>Hand</c:v>
                </c:pt>
                <c:pt idx="29">
                  <c:v>Hanson</c:v>
                </c:pt>
                <c:pt idx="30">
                  <c:v>Harding</c:v>
                </c:pt>
                <c:pt idx="31">
                  <c:v>Hughes</c:v>
                </c:pt>
                <c:pt idx="32">
                  <c:v>Hutchinson</c:v>
                </c:pt>
                <c:pt idx="33">
                  <c:v>Hyde</c:v>
                </c:pt>
                <c:pt idx="34">
                  <c:v>Jackson</c:v>
                </c:pt>
                <c:pt idx="35">
                  <c:v>Jerauld</c:v>
                </c:pt>
                <c:pt idx="36">
                  <c:v>Jones</c:v>
                </c:pt>
                <c:pt idx="37">
                  <c:v>Kingsbury</c:v>
                </c:pt>
                <c:pt idx="38">
                  <c:v>Lake</c:v>
                </c:pt>
                <c:pt idx="39">
                  <c:v>Lawrence</c:v>
                </c:pt>
                <c:pt idx="40">
                  <c:v>Lincoln</c:v>
                </c:pt>
                <c:pt idx="41">
                  <c:v>Lyman</c:v>
                </c:pt>
                <c:pt idx="42">
                  <c:v>McCook</c:v>
                </c:pt>
                <c:pt idx="43">
                  <c:v>McPherson</c:v>
                </c:pt>
                <c:pt idx="44">
                  <c:v>Marshall</c:v>
                </c:pt>
                <c:pt idx="45">
                  <c:v>Meade</c:v>
                </c:pt>
                <c:pt idx="46">
                  <c:v>Mellette</c:v>
                </c:pt>
                <c:pt idx="47">
                  <c:v>Miner</c:v>
                </c:pt>
                <c:pt idx="48">
                  <c:v>Minnehaha</c:v>
                </c:pt>
                <c:pt idx="49">
                  <c:v>Moody</c:v>
                </c:pt>
                <c:pt idx="50">
                  <c:v>Oglala Lakota</c:v>
                </c:pt>
                <c:pt idx="51">
                  <c:v>Pennington</c:v>
                </c:pt>
                <c:pt idx="52">
                  <c:v>Perkins</c:v>
                </c:pt>
                <c:pt idx="53">
                  <c:v>Potter</c:v>
                </c:pt>
                <c:pt idx="54">
                  <c:v>Roberts</c:v>
                </c:pt>
                <c:pt idx="55">
                  <c:v>Sanborn</c:v>
                </c:pt>
                <c:pt idx="56">
                  <c:v>Spink</c:v>
                </c:pt>
                <c:pt idx="57">
                  <c:v>Stanley</c:v>
                </c:pt>
                <c:pt idx="58">
                  <c:v>Sully</c:v>
                </c:pt>
                <c:pt idx="59">
                  <c:v>Todd</c:v>
                </c:pt>
                <c:pt idx="60">
                  <c:v>Tripp</c:v>
                </c:pt>
                <c:pt idx="61">
                  <c:v>Turner</c:v>
                </c:pt>
                <c:pt idx="62">
                  <c:v>Union</c:v>
                </c:pt>
                <c:pt idx="63">
                  <c:v>Walworth</c:v>
                </c:pt>
                <c:pt idx="64">
                  <c:v>Yankton</c:v>
                </c:pt>
                <c:pt idx="65">
                  <c:v>Ziebach</c:v>
                </c:pt>
              </c:strCache>
            </c:strRef>
          </c:xVal>
          <c:yVal>
            <c:numRef>
              <c:f>SD!$J$2:$J$67</c:f>
              <c:numCache>
                <c:formatCode>0.0</c:formatCode>
                <c:ptCount val="66"/>
                <c:pt idx="0">
                  <c:v>0.91726031002090436</c:v>
                </c:pt>
                <c:pt idx="1">
                  <c:v>1.8765573627878722</c:v>
                </c:pt>
                <c:pt idx="2">
                  <c:v>0.58209164073577457</c:v>
                </c:pt>
                <c:pt idx="3">
                  <c:v>1.1207582448813997</c:v>
                </c:pt>
                <c:pt idx="4">
                  <c:v>2.0726064648801139</c:v>
                </c:pt>
                <c:pt idx="5">
                  <c:v>2.2906232015368868</c:v>
                </c:pt>
                <c:pt idx="6">
                  <c:v>1.0689290984017095</c:v>
                </c:pt>
                <c:pt idx="7">
                  <c:v>0.20297103366831257</c:v>
                </c:pt>
                <c:pt idx="8">
                  <c:v>1.133669004763989</c:v>
                </c:pt>
                <c:pt idx="9">
                  <c:v>0.815828764625667</c:v>
                </c:pt>
                <c:pt idx="10">
                  <c:v>1.2496078998960383</c:v>
                </c:pt>
                <c:pt idx="11">
                  <c:v>0.83858646043456764</c:v>
                </c:pt>
                <c:pt idx="12">
                  <c:v>1.1665985810878294</c:v>
                </c:pt>
                <c:pt idx="13">
                  <c:v>2.1825431142271245</c:v>
                </c:pt>
                <c:pt idx="14">
                  <c:v>0.56091306903696192</c:v>
                </c:pt>
                <c:pt idx="15">
                  <c:v>0.82547739745835624</c:v>
                </c:pt>
                <c:pt idx="16">
                  <c:v>1.745575039036235</c:v>
                </c:pt>
                <c:pt idx="17">
                  <c:v>1.0456668662575397</c:v>
                </c:pt>
                <c:pt idx="18">
                  <c:v>0.9831462244116318</c:v>
                </c:pt>
                <c:pt idx="19">
                  <c:v>1.053758182038407</c:v>
                </c:pt>
                <c:pt idx="20">
                  <c:v>0.80884051134416779</c:v>
                </c:pt>
                <c:pt idx="21">
                  <c:v>1.01706796125357</c:v>
                </c:pt>
                <c:pt idx="22">
                  <c:v>0.89344580380876015</c:v>
                </c:pt>
                <c:pt idx="23">
                  <c:v>0.72443507102356908</c:v>
                </c:pt>
                <c:pt idx="24">
                  <c:v>1.1569908974685015</c:v>
                </c:pt>
                <c:pt idx="25">
                  <c:v>1.1843205346336403</c:v>
                </c:pt>
                <c:pt idx="26">
                  <c:v>1.009572882221581</c:v>
                </c:pt>
                <c:pt idx="27">
                  <c:v>1.0268116880434204</c:v>
                </c:pt>
                <c:pt idx="28">
                  <c:v>1.0223662829149338</c:v>
                </c:pt>
                <c:pt idx="29">
                  <c:v>0.83245221345345077</c:v>
                </c:pt>
                <c:pt idx="30">
                  <c:v>0.52078785428848096</c:v>
                </c:pt>
                <c:pt idx="31">
                  <c:v>1.9398676131507593</c:v>
                </c:pt>
                <c:pt idx="32">
                  <c:v>1.3052709733634806</c:v>
                </c:pt>
                <c:pt idx="33">
                  <c:v>0.56229619150800447</c:v>
                </c:pt>
                <c:pt idx="34">
                  <c:v>0.35803473477061781</c:v>
                </c:pt>
                <c:pt idx="35">
                  <c:v>0.85742008821488847</c:v>
                </c:pt>
                <c:pt idx="36">
                  <c:v>0.607294070656062</c:v>
                </c:pt>
                <c:pt idx="37">
                  <c:v>1.1384590824658245</c:v>
                </c:pt>
                <c:pt idx="38">
                  <c:v>1.5326584156428666</c:v>
                </c:pt>
                <c:pt idx="39">
                  <c:v>1.5670849436608756</c:v>
                </c:pt>
                <c:pt idx="40">
                  <c:v>2.5880958549882216</c:v>
                </c:pt>
                <c:pt idx="41">
                  <c:v>0.71901424285011151</c:v>
                </c:pt>
                <c:pt idx="42">
                  <c:v>0.91049989043774415</c:v>
                </c:pt>
                <c:pt idx="43">
                  <c:v>0.68359620546456701</c:v>
                </c:pt>
                <c:pt idx="44">
                  <c:v>0.91440509547758864</c:v>
                </c:pt>
                <c:pt idx="45">
                  <c:v>1.5586727424167957</c:v>
                </c:pt>
                <c:pt idx="46">
                  <c:v>6.3939076443399148E-2</c:v>
                </c:pt>
                <c:pt idx="47">
                  <c:v>0.65182608281727461</c:v>
                </c:pt>
                <c:pt idx="48">
                  <c:v>3.5173927197399579</c:v>
                </c:pt>
                <c:pt idx="49">
                  <c:v>0.74304405493276304</c:v>
                </c:pt>
                <c:pt idx="50">
                  <c:v>0.24412552979515267</c:v>
                </c:pt>
                <c:pt idx="51">
                  <c:v>2.6758997352696103</c:v>
                </c:pt>
                <c:pt idx="52">
                  <c:v>0.9082228275505364</c:v>
                </c:pt>
                <c:pt idx="53">
                  <c:v>0.84535549688873357</c:v>
                </c:pt>
                <c:pt idx="54">
                  <c:v>1.3020981766127002</c:v>
                </c:pt>
                <c:pt idx="55">
                  <c:v>0.58646749441587054</c:v>
                </c:pt>
                <c:pt idx="56">
                  <c:v>1.2737033024113125</c:v>
                </c:pt>
                <c:pt idx="57">
                  <c:v>0.76059684659298865</c:v>
                </c:pt>
                <c:pt idx="58">
                  <c:v>0.8137698683876875</c:v>
                </c:pt>
                <c:pt idx="59">
                  <c:v>0.81531495491623485</c:v>
                </c:pt>
                <c:pt idx="60">
                  <c:v>1.1113697799704778</c:v>
                </c:pt>
                <c:pt idx="61">
                  <c:v>1.2924382937551384</c:v>
                </c:pt>
                <c:pt idx="62">
                  <c:v>2.2133710542394125</c:v>
                </c:pt>
                <c:pt idx="63">
                  <c:v>1.1653374253339945</c:v>
                </c:pt>
                <c:pt idx="64">
                  <c:v>2.0035590907401195</c:v>
                </c:pt>
                <c:pt idx="65">
                  <c:v>0.83565283292179016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04-4767-872F-A6F86C24B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825432"/>
        <c:axId val="520826744"/>
      </c:scatterChart>
      <c:valAx>
        <c:axId val="520825432"/>
        <c:scaling>
          <c:orientation val="minMax"/>
          <c:max val="66"/>
          <c:min val="1"/>
        </c:scaling>
        <c:delete val="1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out"/>
        <c:minorTickMark val="none"/>
        <c:tickLblPos val="nextTo"/>
        <c:crossAx val="520826744"/>
        <c:crosses val="autoZero"/>
        <c:crossBetween val="midCat"/>
      </c:valAx>
      <c:valAx>
        <c:axId val="52082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825432"/>
        <c:crosses val="autoZero"/>
        <c:crossBetween val="midCat"/>
        <c:majorUnit val="0.5"/>
      </c:valAx>
      <c:spPr>
        <a:noFill/>
        <a:ln>
          <a:solidFill>
            <a:schemeClr val="accent6"/>
          </a:solidFill>
        </a:ln>
        <a:effectLst/>
      </c:spPr>
    </c:plotArea>
    <c:legend>
      <c:legendPos val="t"/>
      <c:layout>
        <c:manualLayout>
          <c:xMode val="edge"/>
          <c:yMode val="edge"/>
          <c:x val="8.2537668902498279E-2"/>
          <c:y val="0.92299375696564967"/>
          <c:w val="0.3139007971225819"/>
          <c:h val="7.7006243034350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9946644383939E-2"/>
          <c:y val="0.16675510627288109"/>
          <c:w val="0.90948362173316977"/>
          <c:h val="0.68556560971969993"/>
        </c:manualLayout>
      </c:layout>
      <c:scatterChart>
        <c:scatterStyle val="lineMarker"/>
        <c:varyColors val="0"/>
        <c:ser>
          <c:idx val="5"/>
          <c:order val="0"/>
          <c:tx>
            <c:strRef>
              <c:f>VT!$I$1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VT!$I$2:$I$15</c:f>
              <c:numCache>
                <c:formatCode>0.0</c:formatCode>
                <c:ptCount val="14"/>
                <c:pt idx="0">
                  <c:v>1.415251723976789</c:v>
                </c:pt>
                <c:pt idx="1">
                  <c:v>1.0684764864350782</c:v>
                </c:pt>
                <c:pt idx="2">
                  <c:v>2.0630166173721673</c:v>
                </c:pt>
                <c:pt idx="3">
                  <c:v>2.2785098216989828</c:v>
                </c:pt>
                <c:pt idx="4">
                  <c:v>1.0911700943416094</c:v>
                </c:pt>
                <c:pt idx="5">
                  <c:v>1.7345917810841982</c:v>
                </c:pt>
                <c:pt idx="6">
                  <c:v>0.30290652583237138</c:v>
                </c:pt>
                <c:pt idx="7">
                  <c:v>0.539517923375332</c:v>
                </c:pt>
                <c:pt idx="8">
                  <c:v>0.73855699259852037</c:v>
                </c:pt>
                <c:pt idx="9">
                  <c:v>1.9291290683995359</c:v>
                </c:pt>
                <c:pt idx="10">
                  <c:v>1.1660634787079418</c:v>
                </c:pt>
                <c:pt idx="11">
                  <c:v>1.4671293584106337</c:v>
                </c:pt>
                <c:pt idx="12">
                  <c:v>2.2155428380903572</c:v>
                </c:pt>
                <c:pt idx="13">
                  <c:v>1.7819839662200687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86-4907-A017-70CDE8D2AC3A}"/>
            </c:ext>
          </c:extLst>
        </c:ser>
        <c:ser>
          <c:idx val="6"/>
          <c:order val="1"/>
          <c:tx>
            <c:strRef>
              <c:f>VT!$J$1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VT!$J$2:$J$15</c:f>
              <c:numCache>
                <c:formatCode>0.0</c:formatCode>
                <c:ptCount val="14"/>
                <c:pt idx="0">
                  <c:v>1.043227869879606</c:v>
                </c:pt>
                <c:pt idx="1">
                  <c:v>0.9414757302305693</c:v>
                </c:pt>
                <c:pt idx="2">
                  <c:v>1.2026439012993417</c:v>
                </c:pt>
                <c:pt idx="3">
                  <c:v>2.0436101449771047</c:v>
                </c:pt>
                <c:pt idx="4">
                  <c:v>0.39528127389597789</c:v>
                </c:pt>
                <c:pt idx="5">
                  <c:v>1.0468735109039577</c:v>
                </c:pt>
                <c:pt idx="6">
                  <c:v>0.65393656489176732</c:v>
                </c:pt>
                <c:pt idx="7">
                  <c:v>1.4243348375259821</c:v>
                </c:pt>
                <c:pt idx="8">
                  <c:v>0.24499191104981694</c:v>
                </c:pt>
                <c:pt idx="9">
                  <c:v>0.91864827633661195</c:v>
                </c:pt>
                <c:pt idx="10">
                  <c:v>2.1435503849414146</c:v>
                </c:pt>
                <c:pt idx="11">
                  <c:v>1.8554163167845794</c:v>
                </c:pt>
                <c:pt idx="12">
                  <c:v>2.4040298244739615</c:v>
                </c:pt>
                <c:pt idx="13">
                  <c:v>1.5605575211520115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86-4907-A017-70CDE8D2A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266128"/>
        <c:axId val="683274984"/>
      </c:scatterChart>
      <c:valAx>
        <c:axId val="683266128"/>
        <c:scaling>
          <c:orientation val="minMax"/>
          <c:max val="1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3274984"/>
        <c:crosses val="autoZero"/>
        <c:crossBetween val="midCat"/>
        <c:majorUnit val="1"/>
      </c:valAx>
      <c:valAx>
        <c:axId val="68327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26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985691836439505E-2"/>
          <c:y val="0.88115306124426584"/>
          <c:w val="0.43011770381584363"/>
          <c:h val="8.307017866867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9946644383939E-2"/>
          <c:y val="0.16383562436783289"/>
          <c:w val="0.90948362173316977"/>
          <c:h val="0.73459873383784846"/>
        </c:manualLayout>
      </c:layout>
      <c:scatterChart>
        <c:scatterStyle val="lineMarker"/>
        <c:varyColors val="0"/>
        <c:ser>
          <c:idx val="7"/>
          <c:order val="0"/>
          <c:tx>
            <c:strRef>
              <c:f>VT!$I$1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VT!$I$2:$I$15</c:f>
              <c:numCache>
                <c:formatCode>0.0</c:formatCode>
                <c:ptCount val="14"/>
                <c:pt idx="0">
                  <c:v>1.0377581034408718</c:v>
                </c:pt>
                <c:pt idx="1">
                  <c:v>0.65178074792430263</c:v>
                </c:pt>
                <c:pt idx="2">
                  <c:v>1.505528481101863</c:v>
                </c:pt>
                <c:pt idx="3">
                  <c:v>1.7695370575755451</c:v>
                </c:pt>
                <c:pt idx="4">
                  <c:v>0.64280943918201283</c:v>
                </c:pt>
                <c:pt idx="5">
                  <c:v>1.2405545166982297</c:v>
                </c:pt>
                <c:pt idx="6">
                  <c:v>0.28821228028816165</c:v>
                </c:pt>
                <c:pt idx="7">
                  <c:v>0.30393737130157727</c:v>
                </c:pt>
                <c:pt idx="8">
                  <c:v>0.38666259935431685</c:v>
                </c:pt>
                <c:pt idx="9">
                  <c:v>1.191799159632785</c:v>
                </c:pt>
                <c:pt idx="10">
                  <c:v>0.48195357273407768</c:v>
                </c:pt>
                <c:pt idx="11">
                  <c:v>1.0886658634789317</c:v>
                </c:pt>
                <c:pt idx="12">
                  <c:v>2.7705304076968633</c:v>
                </c:pt>
                <c:pt idx="13">
                  <c:v>1.330186873659124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7C-4E24-8D5B-59BA94CC2BB5}"/>
            </c:ext>
          </c:extLst>
        </c:ser>
        <c:ser>
          <c:idx val="8"/>
          <c:order val="1"/>
          <c:tx>
            <c:strRef>
              <c:f>VT!$J$1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VT!$J$2:$J$15</c:f>
              <c:numCache>
                <c:formatCode>0.0</c:formatCode>
                <c:ptCount val="14"/>
                <c:pt idx="0">
                  <c:v>1.0317587075552666</c:v>
                </c:pt>
                <c:pt idx="1">
                  <c:v>0.98131335864889424</c:v>
                </c:pt>
                <c:pt idx="2">
                  <c:v>1.1987489793357167</c:v>
                </c:pt>
                <c:pt idx="3">
                  <c:v>2.0307943959307675</c:v>
                </c:pt>
                <c:pt idx="4">
                  <c:v>0.28759953934232013</c:v>
                </c:pt>
                <c:pt idx="5">
                  <c:v>1.0716243866090918</c:v>
                </c:pt>
                <c:pt idx="6">
                  <c:v>0.63997203152555548</c:v>
                </c:pt>
                <c:pt idx="7">
                  <c:v>1.4313386405190238</c:v>
                </c:pt>
                <c:pt idx="8">
                  <c:v>0.73190417278399844</c:v>
                </c:pt>
                <c:pt idx="9">
                  <c:v>0.90435777216417035</c:v>
                </c:pt>
                <c:pt idx="10">
                  <c:v>2.2395648123317193</c:v>
                </c:pt>
                <c:pt idx="11">
                  <c:v>1.8329729134582695</c:v>
                </c:pt>
                <c:pt idx="12">
                  <c:v>2.3498063858286966</c:v>
                </c:pt>
                <c:pt idx="13">
                  <c:v>1.3675084307579723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7C-4E24-8D5B-59BA94CC2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94928"/>
        <c:axId val="633891648"/>
      </c:scatterChart>
      <c:valAx>
        <c:axId val="633894928"/>
        <c:scaling>
          <c:orientation val="minMax"/>
          <c:max val="1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majorTickMark val="out"/>
        <c:minorTickMark val="none"/>
        <c:tickLblPos val="nextTo"/>
        <c:crossAx val="633891648"/>
        <c:crosses val="autoZero"/>
        <c:crossBetween val="midCat"/>
        <c:minorUnit val="1"/>
      </c:valAx>
      <c:valAx>
        <c:axId val="6338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94928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827067515130665E-2"/>
          <c:y val="0.91351992164174545"/>
          <c:w val="0.39759365556867604"/>
          <c:h val="8.3781271281124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0.0</c:formatCode>
                <c:ptCount val="6"/>
                <c:pt idx="0">
                  <c:v>2.5659999999999998</c:v>
                </c:pt>
                <c:pt idx="1">
                  <c:v>2.0339999999999998</c:v>
                </c:pt>
                <c:pt idx="2">
                  <c:v>3.032</c:v>
                </c:pt>
                <c:pt idx="3">
                  <c:v>13.657999999999999</c:v>
                </c:pt>
                <c:pt idx="4">
                  <c:v>16.138000000000002</c:v>
                </c:pt>
                <c:pt idx="5">
                  <c:v>15.38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F4-4458-824B-2D76FCD6F073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Sheet1!$G$2:$G$7</c:f>
              <c:numCache>
                <c:formatCode>0</c:formatCode>
                <c:ptCount val="6"/>
                <c:pt idx="0">
                  <c:v>197.41</c:v>
                </c:pt>
                <c:pt idx="1">
                  <c:v>172.60599999999999</c:v>
                </c:pt>
                <c:pt idx="2">
                  <c:v>158.23599999999999</c:v>
                </c:pt>
                <c:pt idx="3">
                  <c:v>138.172</c:v>
                </c:pt>
                <c:pt idx="4">
                  <c:v>163.36000000000001</c:v>
                </c:pt>
                <c:pt idx="5">
                  <c:v>156.63499999999999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F4-4458-824B-2D76FCD6F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  <a:alpha val="50000"/>
                </a:schemeClr>
              </a:solidFill>
              <a:prstDash val="dash"/>
              <a:round/>
            </a:ln>
            <a:effectLst/>
          </c:spPr>
        </c:dropLines>
        <c:smooth val="0"/>
        <c:axId val="504383192"/>
        <c:axId val="504383520"/>
      </c:lineChart>
      <c:catAx>
        <c:axId val="50438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83520"/>
        <c:crosses val="autoZero"/>
        <c:auto val="1"/>
        <c:lblAlgn val="ctr"/>
        <c:lblOffset val="100"/>
        <c:noMultiLvlLbl val="0"/>
      </c:catAx>
      <c:valAx>
        <c:axId val="504383520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Millions of dollars</a:t>
                </a:r>
              </a:p>
            </c:rich>
          </c:tx>
          <c:layout>
            <c:manualLayout>
              <c:xMode val="edge"/>
              <c:yMode val="edge"/>
              <c:x val="2.6309283604085035E-2"/>
              <c:y val="0.38655402355672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83192"/>
        <c:crossesAt val="1"/>
        <c:crossBetween val="midCat"/>
        <c:majorUnit val="4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EIA Electricity Generation</c:v>
                </c:pt>
              </c:strCache>
            </c:strRef>
          </c:tx>
          <c:spPr>
            <a:ln w="28575" cap="rnd">
              <a:solidFill>
                <a:srgbClr val="52806A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Sheet1!$H$2:$H$7</c:f>
              <c:numCache>
                <c:formatCode>0.0</c:formatCode>
                <c:ptCount val="6"/>
                <c:pt idx="0">
                  <c:v>23.704000000000001</c:v>
                </c:pt>
                <c:pt idx="1">
                  <c:v>18.516999999999999</c:v>
                </c:pt>
                <c:pt idx="2">
                  <c:v>28.337</c:v>
                </c:pt>
                <c:pt idx="3">
                  <c:v>35.642000000000003</c:v>
                </c:pt>
                <c:pt idx="4">
                  <c:v>47.707000000000001</c:v>
                </c:pt>
                <c:pt idx="5">
                  <c:v>60.59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43-4B49-B594-68C34A51F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tx1">
                  <a:lumMod val="35000"/>
                  <a:lumOff val="65000"/>
                  <a:alpha val="50000"/>
                </a:schemeClr>
              </a:solidFill>
              <a:prstDash val="dash"/>
              <a:round/>
            </a:ln>
            <a:effectLst/>
          </c:spPr>
        </c:dropLines>
        <c:smooth val="0"/>
        <c:axId val="495952128"/>
        <c:axId val="495953112"/>
      </c:lineChart>
      <c:catAx>
        <c:axId val="4959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953112"/>
        <c:crossesAt val="0"/>
        <c:auto val="1"/>
        <c:lblAlgn val="ctr"/>
        <c:lblOffset val="100"/>
        <c:noMultiLvlLbl val="0"/>
      </c:catAx>
      <c:valAx>
        <c:axId val="49595311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Millions of kilowatts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952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Earnings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Sheet1!$I$2:$I$7</c:f>
              <c:numCache>
                <c:formatCode>General</c:formatCode>
                <c:ptCount val="6"/>
                <c:pt idx="0">
                  <c:v>70.691000000000003</c:v>
                </c:pt>
                <c:pt idx="1">
                  <c:v>65.997</c:v>
                </c:pt>
                <c:pt idx="2">
                  <c:v>60.265000000000001</c:v>
                </c:pt>
                <c:pt idx="3">
                  <c:v>54.125999999999998</c:v>
                </c:pt>
                <c:pt idx="4">
                  <c:v>57.643999999999998</c:v>
                </c:pt>
                <c:pt idx="5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78-41CC-8925-80836FAA9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tx1">
                  <a:lumMod val="35000"/>
                  <a:lumOff val="65000"/>
                  <a:alpha val="50000"/>
                </a:schemeClr>
              </a:solidFill>
              <a:prstDash val="dash"/>
              <a:round/>
            </a:ln>
            <a:effectLst/>
          </c:spPr>
        </c:dropLines>
        <c:smooth val="0"/>
        <c:axId val="618985176"/>
        <c:axId val="618985504"/>
      </c:lineChart>
      <c:catAx>
        <c:axId val="61898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985504"/>
        <c:crosses val="autoZero"/>
        <c:auto val="1"/>
        <c:lblAlgn val="ctr"/>
        <c:lblOffset val="100"/>
        <c:noMultiLvlLbl val="0"/>
      </c:catAx>
      <c:valAx>
        <c:axId val="61898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Millions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985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Rutland’s Share of</a:t>
            </a:r>
            <a:r>
              <a:rPr lang="en-US" sz="1800" baseline="0" dirty="0"/>
              <a:t> Vermont Utilities Industry</a:t>
            </a:r>
            <a:endParaRPr lang="en-US" sz="1800" dirty="0"/>
          </a:p>
        </c:rich>
      </c:tx>
      <c:layout>
        <c:manualLayout>
          <c:xMode val="edge"/>
          <c:yMode val="edge"/>
          <c:x val="0.242792028573747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'Rutland, VT'!$B$14</c:f>
              <c:strCache>
                <c:ptCount val="1"/>
                <c:pt idx="0">
                  <c:v>EIA share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'Rutland, VT'!$A$15:$A$20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'Rutland, VT'!$B$15:$B$20</c:f>
              <c:numCache>
                <c:formatCode>0.00%</c:formatCode>
                <c:ptCount val="6"/>
                <c:pt idx="0">
                  <c:v>3.5859531198091802E-3</c:v>
                </c:pt>
                <c:pt idx="1">
                  <c:v>2.6712148141210699E-3</c:v>
                </c:pt>
                <c:pt idx="2">
                  <c:v>4.0104509206261296E-3</c:v>
                </c:pt>
                <c:pt idx="3">
                  <c:v>1.7982414903531599E-2</c:v>
                </c:pt>
                <c:pt idx="4">
                  <c:v>2.49617114491518E-2</c:v>
                </c:pt>
                <c:pt idx="5">
                  <c:v>2.8294727246756399E-2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2-438B-9C46-38E0ECF1F592}"/>
            </c:ext>
          </c:extLst>
        </c:ser>
        <c:ser>
          <c:idx val="1"/>
          <c:order val="1"/>
          <c:tx>
            <c:strRef>
              <c:f>'Rutland, VT'!$C$14</c:f>
              <c:strCache>
                <c:ptCount val="1"/>
                <c:pt idx="0">
                  <c:v>Earnings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'Rutland, VT'!$A$15:$A$20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'Rutland, VT'!$C$15:$C$20</c:f>
              <c:numCache>
                <c:formatCode>0.00%</c:formatCode>
                <c:ptCount val="6"/>
                <c:pt idx="0">
                  <c:v>8.4518287194754002E-2</c:v>
                </c:pt>
                <c:pt idx="1">
                  <c:v>8.3871559371850798E-2</c:v>
                </c:pt>
                <c:pt idx="2">
                  <c:v>8.1782068661744395E-2</c:v>
                </c:pt>
                <c:pt idx="3">
                  <c:v>8.1284862044277706E-2</c:v>
                </c:pt>
                <c:pt idx="4">
                  <c:v>8.1015309355818799E-2</c:v>
                </c:pt>
                <c:pt idx="5">
                  <c:v>8.0672602773146904E-2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2-438B-9C46-38E0ECF1F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994056"/>
        <c:axId val="592657120"/>
      </c:barChart>
      <c:catAx>
        <c:axId val="53199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657120"/>
        <c:crosses val="autoZero"/>
        <c:auto val="1"/>
        <c:lblAlgn val="ctr"/>
        <c:lblOffset val="100"/>
        <c:noMultiLvlLbl val="0"/>
      </c:catAx>
      <c:valAx>
        <c:axId val="592657120"/>
        <c:scaling>
          <c:orientation val="minMax"/>
          <c:max val="9.0000000000000024E-2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531994056"/>
        <c:crosses val="autoZero"/>
        <c:crossBetween val="between"/>
        <c:majorUnit val="1.5000000000000003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16316710411192E-2"/>
          <c:y val="0.16364791357602038"/>
          <c:w val="0.90980837464761344"/>
          <c:h val="0.6469557609646619"/>
        </c:manualLayout>
      </c:layout>
      <c:scatterChart>
        <c:scatterStyle val="lineMarker"/>
        <c:varyColors val="0"/>
        <c:ser>
          <c:idx val="7"/>
          <c:order val="0"/>
          <c:tx>
            <c:strRef>
              <c:f>SD!$I$70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SD!$A$71:$A$136</c:f>
              <c:strCache>
                <c:ptCount val="66"/>
                <c:pt idx="0">
                  <c:v>Aurora</c:v>
                </c:pt>
                <c:pt idx="1">
                  <c:v>Beadle</c:v>
                </c:pt>
                <c:pt idx="2">
                  <c:v>Bennet</c:v>
                </c:pt>
                <c:pt idx="3">
                  <c:v>Bon Homme</c:v>
                </c:pt>
                <c:pt idx="4">
                  <c:v>Brookings</c:v>
                </c:pt>
                <c:pt idx="5">
                  <c:v>Brown</c:v>
                </c:pt>
                <c:pt idx="6">
                  <c:v>Brule</c:v>
                </c:pt>
                <c:pt idx="7">
                  <c:v>Buffalo</c:v>
                </c:pt>
                <c:pt idx="8">
                  <c:v>Butte</c:v>
                </c:pt>
                <c:pt idx="9">
                  <c:v>Campbell</c:v>
                </c:pt>
                <c:pt idx="10">
                  <c:v>Charles Mix</c:v>
                </c:pt>
                <c:pt idx="11">
                  <c:v>Clark</c:v>
                </c:pt>
                <c:pt idx="12">
                  <c:v>Clay</c:v>
                </c:pt>
                <c:pt idx="13">
                  <c:v>Codington</c:v>
                </c:pt>
                <c:pt idx="14">
                  <c:v>Corson</c:v>
                </c:pt>
                <c:pt idx="15">
                  <c:v>Custer</c:v>
                </c:pt>
                <c:pt idx="16">
                  <c:v>Davidson</c:v>
                </c:pt>
                <c:pt idx="17">
                  <c:v>Day</c:v>
                </c:pt>
                <c:pt idx="18">
                  <c:v>Deuel</c:v>
                </c:pt>
                <c:pt idx="19">
                  <c:v>Dewey</c:v>
                </c:pt>
                <c:pt idx="20">
                  <c:v>Douglas</c:v>
                </c:pt>
                <c:pt idx="21">
                  <c:v>Edmunds</c:v>
                </c:pt>
                <c:pt idx="22">
                  <c:v>Fall River</c:v>
                </c:pt>
                <c:pt idx="23">
                  <c:v>Faulk</c:v>
                </c:pt>
                <c:pt idx="24">
                  <c:v>Grant</c:v>
                </c:pt>
                <c:pt idx="25">
                  <c:v>Gregory</c:v>
                </c:pt>
                <c:pt idx="26">
                  <c:v>Haakon</c:v>
                </c:pt>
                <c:pt idx="27">
                  <c:v>Hamlin</c:v>
                </c:pt>
                <c:pt idx="28">
                  <c:v>Hand</c:v>
                </c:pt>
                <c:pt idx="29">
                  <c:v>Hanson</c:v>
                </c:pt>
                <c:pt idx="30">
                  <c:v>Harding</c:v>
                </c:pt>
                <c:pt idx="31">
                  <c:v>Hughes</c:v>
                </c:pt>
                <c:pt idx="32">
                  <c:v>Hutchinson</c:v>
                </c:pt>
                <c:pt idx="33">
                  <c:v>Hyde</c:v>
                </c:pt>
                <c:pt idx="34">
                  <c:v>Jackson</c:v>
                </c:pt>
                <c:pt idx="35">
                  <c:v>Jerauld</c:v>
                </c:pt>
                <c:pt idx="36">
                  <c:v>Jones</c:v>
                </c:pt>
                <c:pt idx="37">
                  <c:v>Kingsbury</c:v>
                </c:pt>
                <c:pt idx="38">
                  <c:v>Lake</c:v>
                </c:pt>
                <c:pt idx="39">
                  <c:v>Lawrence</c:v>
                </c:pt>
                <c:pt idx="40">
                  <c:v>Lincoln</c:v>
                </c:pt>
                <c:pt idx="41">
                  <c:v>Lyman</c:v>
                </c:pt>
                <c:pt idx="42">
                  <c:v>McCook</c:v>
                </c:pt>
                <c:pt idx="43">
                  <c:v>McPherson</c:v>
                </c:pt>
                <c:pt idx="44">
                  <c:v>Marshall</c:v>
                </c:pt>
                <c:pt idx="45">
                  <c:v>Meade</c:v>
                </c:pt>
                <c:pt idx="46">
                  <c:v>Mellette</c:v>
                </c:pt>
                <c:pt idx="47">
                  <c:v>Miner</c:v>
                </c:pt>
                <c:pt idx="48">
                  <c:v>Minnehaha</c:v>
                </c:pt>
                <c:pt idx="49">
                  <c:v>Moody</c:v>
                </c:pt>
                <c:pt idx="50">
                  <c:v>Oglala Lakota</c:v>
                </c:pt>
                <c:pt idx="51">
                  <c:v>Pennington</c:v>
                </c:pt>
                <c:pt idx="52">
                  <c:v>Perkins</c:v>
                </c:pt>
                <c:pt idx="53">
                  <c:v>Potter</c:v>
                </c:pt>
                <c:pt idx="54">
                  <c:v>Roberts</c:v>
                </c:pt>
                <c:pt idx="55">
                  <c:v>Sanborn</c:v>
                </c:pt>
                <c:pt idx="56">
                  <c:v>Spink</c:v>
                </c:pt>
                <c:pt idx="57">
                  <c:v>Stanley</c:v>
                </c:pt>
                <c:pt idx="58">
                  <c:v>Sully</c:v>
                </c:pt>
                <c:pt idx="59">
                  <c:v>Todd</c:v>
                </c:pt>
                <c:pt idx="60">
                  <c:v>Tripp</c:v>
                </c:pt>
                <c:pt idx="61">
                  <c:v>Turner</c:v>
                </c:pt>
                <c:pt idx="62">
                  <c:v>Union</c:v>
                </c:pt>
                <c:pt idx="63">
                  <c:v>Walworth</c:v>
                </c:pt>
                <c:pt idx="64">
                  <c:v>Yankton</c:v>
                </c:pt>
                <c:pt idx="65">
                  <c:v>Ziebach</c:v>
                </c:pt>
              </c:strCache>
            </c:strRef>
          </c:xVal>
          <c:yVal>
            <c:numRef>
              <c:f>SD!$I$71:$I$136</c:f>
              <c:numCache>
                <c:formatCode>0.0</c:formatCode>
                <c:ptCount val="66"/>
                <c:pt idx="0">
                  <c:v>0.35204069848162922</c:v>
                </c:pt>
                <c:pt idx="1">
                  <c:v>1.2738683652180138</c:v>
                </c:pt>
                <c:pt idx="2">
                  <c:v>0.40844702477515527</c:v>
                </c:pt>
                <c:pt idx="3">
                  <c:v>0.49032069271883993</c:v>
                </c:pt>
                <c:pt idx="4">
                  <c:v>1.7018690979550171</c:v>
                </c:pt>
                <c:pt idx="5">
                  <c:v>1.8271039658861183</c:v>
                </c:pt>
                <c:pt idx="6">
                  <c:v>1.0283567936927245</c:v>
                </c:pt>
                <c:pt idx="7">
                  <c:v>0</c:v>
                </c:pt>
                <c:pt idx="8">
                  <c:v>0.93321890295961352</c:v>
                </c:pt>
                <c:pt idx="9">
                  <c:v>0.13712718499315057</c:v>
                </c:pt>
                <c:pt idx="10">
                  <c:v>0.71314741352099431</c:v>
                </c:pt>
                <c:pt idx="11">
                  <c:v>0.59176325567836674</c:v>
                </c:pt>
                <c:pt idx="12">
                  <c:v>1.3912620965640472</c:v>
                </c:pt>
                <c:pt idx="13">
                  <c:v>1.7191002619658451</c:v>
                </c:pt>
                <c:pt idx="14">
                  <c:v>2.7649166987456376E-2</c:v>
                </c:pt>
                <c:pt idx="15">
                  <c:v>1.3542087287308291</c:v>
                </c:pt>
                <c:pt idx="16">
                  <c:v>1.5666356512585347</c:v>
                </c:pt>
                <c:pt idx="17">
                  <c:v>0.70135915274149729</c:v>
                </c:pt>
                <c:pt idx="18">
                  <c:v>0.88714379330543058</c:v>
                </c:pt>
                <c:pt idx="19">
                  <c:v>0.41116483862237868</c:v>
                </c:pt>
                <c:pt idx="20">
                  <c:v>0.13108877075730371</c:v>
                </c:pt>
                <c:pt idx="21">
                  <c:v>0.43751862991071067</c:v>
                </c:pt>
                <c:pt idx="22">
                  <c:v>1.057387428689222</c:v>
                </c:pt>
                <c:pt idx="23">
                  <c:v>0.34711637159526454</c:v>
                </c:pt>
                <c:pt idx="24">
                  <c:v>0.81423804625329221</c:v>
                </c:pt>
                <c:pt idx="25">
                  <c:v>0.65741273470214967</c:v>
                </c:pt>
                <c:pt idx="26">
                  <c:v>0.219619191421008</c:v>
                </c:pt>
                <c:pt idx="27">
                  <c:v>0.1067649041541425</c:v>
                </c:pt>
                <c:pt idx="28">
                  <c:v>0.47399892429004115</c:v>
                </c:pt>
                <c:pt idx="29">
                  <c:v>0.10121437053303531</c:v>
                </c:pt>
                <c:pt idx="30">
                  <c:v>0.18422169550433326</c:v>
                </c:pt>
                <c:pt idx="31">
                  <c:v>1.5112335801543288</c:v>
                </c:pt>
                <c:pt idx="32">
                  <c:v>0.60493059826217377</c:v>
                </c:pt>
                <c:pt idx="33">
                  <c:v>0.29727742483744191</c:v>
                </c:pt>
                <c:pt idx="34">
                  <c:v>0.66490622956558054</c:v>
                </c:pt>
                <c:pt idx="35">
                  <c:v>0.64070067817010135</c:v>
                </c:pt>
                <c:pt idx="36">
                  <c:v>0.75994428712658446</c:v>
                </c:pt>
                <c:pt idx="37">
                  <c:v>0.54287418450976355</c:v>
                </c:pt>
                <c:pt idx="38">
                  <c:v>0.95869964956134457</c:v>
                </c:pt>
                <c:pt idx="39">
                  <c:v>2.3300627068443749</c:v>
                </c:pt>
                <c:pt idx="40">
                  <c:v>1.6547444148229271</c:v>
                </c:pt>
                <c:pt idx="41">
                  <c:v>1.0903661775126223</c:v>
                </c:pt>
                <c:pt idx="42">
                  <c:v>0.47103108910572583</c:v>
                </c:pt>
                <c:pt idx="43">
                  <c:v>0.11125735385331462</c:v>
                </c:pt>
                <c:pt idx="44">
                  <c:v>0.69258696900761563</c:v>
                </c:pt>
                <c:pt idx="45">
                  <c:v>1.5149112051864611</c:v>
                </c:pt>
                <c:pt idx="46">
                  <c:v>7.078955085740761E-2</c:v>
                </c:pt>
                <c:pt idx="47">
                  <c:v>0.5041837189946905</c:v>
                </c:pt>
                <c:pt idx="48">
                  <c:v>2.5613661345713501</c:v>
                </c:pt>
                <c:pt idx="49">
                  <c:v>0.4036719001918973</c:v>
                </c:pt>
                <c:pt idx="50">
                  <c:v>0.61266515626190543</c:v>
                </c:pt>
                <c:pt idx="51">
                  <c:v>2.4371916110911376</c:v>
                </c:pt>
                <c:pt idx="52">
                  <c:v>0.39557937866414372</c:v>
                </c:pt>
                <c:pt idx="53">
                  <c:v>0.64532883091488358</c:v>
                </c:pt>
                <c:pt idx="54">
                  <c:v>0.67289233551998284</c:v>
                </c:pt>
                <c:pt idx="55">
                  <c:v>0.22964809642484432</c:v>
                </c:pt>
                <c:pt idx="56">
                  <c:v>0.76323610044831314</c:v>
                </c:pt>
                <c:pt idx="57">
                  <c:v>0.94565439527749739</c:v>
                </c:pt>
                <c:pt idx="58">
                  <c:v>1.0874402191343493</c:v>
                </c:pt>
                <c:pt idx="59">
                  <c:v>0.14863884236748165</c:v>
                </c:pt>
                <c:pt idx="60">
                  <c:v>0.80384831372601473</c:v>
                </c:pt>
                <c:pt idx="61">
                  <c:v>0.4222501105869188</c:v>
                </c:pt>
                <c:pt idx="62">
                  <c:v>1.3447144201088921</c:v>
                </c:pt>
                <c:pt idx="63">
                  <c:v>1.0027064430587143</c:v>
                </c:pt>
                <c:pt idx="64">
                  <c:v>1.4868314730813723</c:v>
                </c:pt>
                <c:pt idx="65">
                  <c:v>8.0995525795191758E-2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8B-4ED3-9895-0E1CFDD6638D}"/>
            </c:ext>
          </c:extLst>
        </c:ser>
        <c:ser>
          <c:idx val="8"/>
          <c:order val="1"/>
          <c:tx>
            <c:strRef>
              <c:f>SD!$J$70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chemeClr val="accent3"/>
                </a:solidFill>
              </a:ln>
              <a:effectLst/>
            </c:spPr>
          </c:marker>
          <c:xVal>
            <c:strRef>
              <c:f>SD!$A$71:$A$136</c:f>
              <c:strCache>
                <c:ptCount val="66"/>
                <c:pt idx="0">
                  <c:v>Aurora</c:v>
                </c:pt>
                <c:pt idx="1">
                  <c:v>Beadle</c:v>
                </c:pt>
                <c:pt idx="2">
                  <c:v>Bennet</c:v>
                </c:pt>
                <c:pt idx="3">
                  <c:v>Bon Homme</c:v>
                </c:pt>
                <c:pt idx="4">
                  <c:v>Brookings</c:v>
                </c:pt>
                <c:pt idx="5">
                  <c:v>Brown</c:v>
                </c:pt>
                <c:pt idx="6">
                  <c:v>Brule</c:v>
                </c:pt>
                <c:pt idx="7">
                  <c:v>Buffalo</c:v>
                </c:pt>
                <c:pt idx="8">
                  <c:v>Butte</c:v>
                </c:pt>
                <c:pt idx="9">
                  <c:v>Campbell</c:v>
                </c:pt>
                <c:pt idx="10">
                  <c:v>Charles Mix</c:v>
                </c:pt>
                <c:pt idx="11">
                  <c:v>Clark</c:v>
                </c:pt>
                <c:pt idx="12">
                  <c:v>Clay</c:v>
                </c:pt>
                <c:pt idx="13">
                  <c:v>Codington</c:v>
                </c:pt>
                <c:pt idx="14">
                  <c:v>Corson</c:v>
                </c:pt>
                <c:pt idx="15">
                  <c:v>Custer</c:v>
                </c:pt>
                <c:pt idx="16">
                  <c:v>Davidson</c:v>
                </c:pt>
                <c:pt idx="17">
                  <c:v>Day</c:v>
                </c:pt>
                <c:pt idx="18">
                  <c:v>Deuel</c:v>
                </c:pt>
                <c:pt idx="19">
                  <c:v>Dewey</c:v>
                </c:pt>
                <c:pt idx="20">
                  <c:v>Douglas</c:v>
                </c:pt>
                <c:pt idx="21">
                  <c:v>Edmunds</c:v>
                </c:pt>
                <c:pt idx="22">
                  <c:v>Fall River</c:v>
                </c:pt>
                <c:pt idx="23">
                  <c:v>Faulk</c:v>
                </c:pt>
                <c:pt idx="24">
                  <c:v>Grant</c:v>
                </c:pt>
                <c:pt idx="25">
                  <c:v>Gregory</c:v>
                </c:pt>
                <c:pt idx="26">
                  <c:v>Haakon</c:v>
                </c:pt>
                <c:pt idx="27">
                  <c:v>Hamlin</c:v>
                </c:pt>
                <c:pt idx="28">
                  <c:v>Hand</c:v>
                </c:pt>
                <c:pt idx="29">
                  <c:v>Hanson</c:v>
                </c:pt>
                <c:pt idx="30">
                  <c:v>Harding</c:v>
                </c:pt>
                <c:pt idx="31">
                  <c:v>Hughes</c:v>
                </c:pt>
                <c:pt idx="32">
                  <c:v>Hutchinson</c:v>
                </c:pt>
                <c:pt idx="33">
                  <c:v>Hyde</c:v>
                </c:pt>
                <c:pt idx="34">
                  <c:v>Jackson</c:v>
                </c:pt>
                <c:pt idx="35">
                  <c:v>Jerauld</c:v>
                </c:pt>
                <c:pt idx="36">
                  <c:v>Jones</c:v>
                </c:pt>
                <c:pt idx="37">
                  <c:v>Kingsbury</c:v>
                </c:pt>
                <c:pt idx="38">
                  <c:v>Lake</c:v>
                </c:pt>
                <c:pt idx="39">
                  <c:v>Lawrence</c:v>
                </c:pt>
                <c:pt idx="40">
                  <c:v>Lincoln</c:v>
                </c:pt>
                <c:pt idx="41">
                  <c:v>Lyman</c:v>
                </c:pt>
                <c:pt idx="42">
                  <c:v>McCook</c:v>
                </c:pt>
                <c:pt idx="43">
                  <c:v>McPherson</c:v>
                </c:pt>
                <c:pt idx="44">
                  <c:v>Marshall</c:v>
                </c:pt>
                <c:pt idx="45">
                  <c:v>Meade</c:v>
                </c:pt>
                <c:pt idx="46">
                  <c:v>Mellette</c:v>
                </c:pt>
                <c:pt idx="47">
                  <c:v>Miner</c:v>
                </c:pt>
                <c:pt idx="48">
                  <c:v>Minnehaha</c:v>
                </c:pt>
                <c:pt idx="49">
                  <c:v>Moody</c:v>
                </c:pt>
                <c:pt idx="50">
                  <c:v>Oglala Lakota</c:v>
                </c:pt>
                <c:pt idx="51">
                  <c:v>Pennington</c:v>
                </c:pt>
                <c:pt idx="52">
                  <c:v>Perkins</c:v>
                </c:pt>
                <c:pt idx="53">
                  <c:v>Potter</c:v>
                </c:pt>
                <c:pt idx="54">
                  <c:v>Roberts</c:v>
                </c:pt>
                <c:pt idx="55">
                  <c:v>Sanborn</c:v>
                </c:pt>
                <c:pt idx="56">
                  <c:v>Spink</c:v>
                </c:pt>
                <c:pt idx="57">
                  <c:v>Stanley</c:v>
                </c:pt>
                <c:pt idx="58">
                  <c:v>Sully</c:v>
                </c:pt>
                <c:pt idx="59">
                  <c:v>Todd</c:v>
                </c:pt>
                <c:pt idx="60">
                  <c:v>Tripp</c:v>
                </c:pt>
                <c:pt idx="61">
                  <c:v>Turner</c:v>
                </c:pt>
                <c:pt idx="62">
                  <c:v>Union</c:v>
                </c:pt>
                <c:pt idx="63">
                  <c:v>Walworth</c:v>
                </c:pt>
                <c:pt idx="64">
                  <c:v>Yankton</c:v>
                </c:pt>
                <c:pt idx="65">
                  <c:v>Ziebach</c:v>
                </c:pt>
              </c:strCache>
            </c:strRef>
          </c:xVal>
          <c:yVal>
            <c:numRef>
              <c:f>SD!$J$71:$J$136</c:f>
              <c:numCache>
                <c:formatCode>0.0</c:formatCode>
                <c:ptCount val="66"/>
                <c:pt idx="0">
                  <c:v>0.24191515619547335</c:v>
                </c:pt>
                <c:pt idx="1">
                  <c:v>1.1768493807688623</c:v>
                </c:pt>
                <c:pt idx="2">
                  <c:v>0.42591690094571</c:v>
                </c:pt>
                <c:pt idx="3">
                  <c:v>0.45073479593942917</c:v>
                </c:pt>
                <c:pt idx="4">
                  <c:v>1.6610157688266443</c:v>
                </c:pt>
                <c:pt idx="5">
                  <c:v>2.0859653822233115</c:v>
                </c:pt>
                <c:pt idx="6">
                  <c:v>0.97380647606456716</c:v>
                </c:pt>
                <c:pt idx="7">
                  <c:v>2.5274355972280064E-3</c:v>
                </c:pt>
                <c:pt idx="8">
                  <c:v>0.9845325548308842</c:v>
                </c:pt>
                <c:pt idx="9">
                  <c:v>6.9978593898535446E-2</c:v>
                </c:pt>
                <c:pt idx="10">
                  <c:v>0.70257807103024872</c:v>
                </c:pt>
                <c:pt idx="11">
                  <c:v>0.41200412745715825</c:v>
                </c:pt>
                <c:pt idx="12">
                  <c:v>1.2680945107462565</c:v>
                </c:pt>
                <c:pt idx="13">
                  <c:v>1.6196526069834429</c:v>
                </c:pt>
                <c:pt idx="14">
                  <c:v>3.3020236359458215E-2</c:v>
                </c:pt>
                <c:pt idx="15">
                  <c:v>1.4653899221752849</c:v>
                </c:pt>
                <c:pt idx="16">
                  <c:v>1.609432434936146</c:v>
                </c:pt>
                <c:pt idx="17">
                  <c:v>0.68581522976916587</c:v>
                </c:pt>
                <c:pt idx="18">
                  <c:v>0.56636990838276202</c:v>
                </c:pt>
                <c:pt idx="19">
                  <c:v>0.42400089489074699</c:v>
                </c:pt>
                <c:pt idx="20">
                  <c:v>0.14218777141996797</c:v>
                </c:pt>
                <c:pt idx="21">
                  <c:v>0.41213069092091181</c:v>
                </c:pt>
                <c:pt idx="22">
                  <c:v>1.017388024977457</c:v>
                </c:pt>
                <c:pt idx="23">
                  <c:v>0.34987173665130028</c:v>
                </c:pt>
                <c:pt idx="24">
                  <c:v>0.7588889151640017</c:v>
                </c:pt>
                <c:pt idx="25">
                  <c:v>0.58769772115479391</c:v>
                </c:pt>
                <c:pt idx="26">
                  <c:v>0.24420515096414361</c:v>
                </c:pt>
                <c:pt idx="27">
                  <c:v>0.29219133491017762</c:v>
                </c:pt>
                <c:pt idx="28">
                  <c:v>0.52970608170408839</c:v>
                </c:pt>
                <c:pt idx="29">
                  <c:v>0.12659921364094112</c:v>
                </c:pt>
                <c:pt idx="30">
                  <c:v>0.16958702704376655</c:v>
                </c:pt>
                <c:pt idx="31">
                  <c:v>1.4992487942225072</c:v>
                </c:pt>
                <c:pt idx="32">
                  <c:v>0.50396955070724314</c:v>
                </c:pt>
                <c:pt idx="33">
                  <c:v>1.7947096623951955E-2</c:v>
                </c:pt>
                <c:pt idx="34">
                  <c:v>0.65889090011534734</c:v>
                </c:pt>
                <c:pt idx="35">
                  <c:v>0.48040156278823232</c:v>
                </c:pt>
                <c:pt idx="36">
                  <c:v>0.63040790223181264</c:v>
                </c:pt>
                <c:pt idx="37">
                  <c:v>0.60240303636929438</c:v>
                </c:pt>
                <c:pt idx="38">
                  <c:v>1.0372892113307299</c:v>
                </c:pt>
                <c:pt idx="39">
                  <c:v>2.1391835031924136</c:v>
                </c:pt>
                <c:pt idx="40">
                  <c:v>1.5774501153978735</c:v>
                </c:pt>
                <c:pt idx="41">
                  <c:v>1.156032804451117</c:v>
                </c:pt>
                <c:pt idx="42">
                  <c:v>0.46228183671625855</c:v>
                </c:pt>
                <c:pt idx="43">
                  <c:v>6.7564418733599779E-2</c:v>
                </c:pt>
                <c:pt idx="44">
                  <c:v>0.57242242023102774</c:v>
                </c:pt>
                <c:pt idx="45">
                  <c:v>1.6314238311542115</c:v>
                </c:pt>
                <c:pt idx="46">
                  <c:v>6.0147093814108897E-2</c:v>
                </c:pt>
                <c:pt idx="47">
                  <c:v>0.2925428336249063</c:v>
                </c:pt>
                <c:pt idx="48">
                  <c:v>2.6120266553565701</c:v>
                </c:pt>
                <c:pt idx="49">
                  <c:v>0.3652617280512766</c:v>
                </c:pt>
                <c:pt idx="50">
                  <c:v>0.60143013808657109</c:v>
                </c:pt>
                <c:pt idx="51">
                  <c:v>2.4546419932822876</c:v>
                </c:pt>
                <c:pt idx="52">
                  <c:v>0.38291569383124213</c:v>
                </c:pt>
                <c:pt idx="53">
                  <c:v>0.57151950522920691</c:v>
                </c:pt>
                <c:pt idx="54">
                  <c:v>0.61300639485379482</c:v>
                </c:pt>
                <c:pt idx="55">
                  <c:v>0.15648732304303756</c:v>
                </c:pt>
                <c:pt idx="56">
                  <c:v>0.65216369779504479</c:v>
                </c:pt>
                <c:pt idx="57">
                  <c:v>0.8500479142622317</c:v>
                </c:pt>
                <c:pt idx="58">
                  <c:v>0.87155005714151701</c:v>
                </c:pt>
                <c:pt idx="59">
                  <c:v>0.13153553504362139</c:v>
                </c:pt>
                <c:pt idx="60">
                  <c:v>0.89611985795690163</c:v>
                </c:pt>
                <c:pt idx="61">
                  <c:v>0.4963229511828518</c:v>
                </c:pt>
                <c:pt idx="62">
                  <c:v>1.3227081863605918</c:v>
                </c:pt>
                <c:pt idx="63">
                  <c:v>0.94028291530734309</c:v>
                </c:pt>
                <c:pt idx="64">
                  <c:v>1.4732601145617441</c:v>
                </c:pt>
                <c:pt idx="65">
                  <c:v>9.7374853720466018E-2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8B-4ED3-9895-0E1CFDD66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005648"/>
        <c:axId val="719006960"/>
      </c:scatterChart>
      <c:valAx>
        <c:axId val="719005648"/>
        <c:scaling>
          <c:orientation val="minMax"/>
          <c:max val="66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out"/>
        <c:minorTickMark val="none"/>
        <c:tickLblPos val="nextTo"/>
        <c:crossAx val="719006960"/>
        <c:crosses val="autoZero"/>
        <c:crossBetween val="midCat"/>
      </c:valAx>
      <c:valAx>
        <c:axId val="71900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005648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6.8891683678429086E-2"/>
          <c:y val="0.86473429951690817"/>
          <c:w val="0.32363626421697289"/>
          <c:h val="8.152230971128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9946644383939E-2"/>
          <c:y val="0.16675510627288109"/>
          <c:w val="0.90948362173316977"/>
          <c:h val="0.68556560971969993"/>
        </c:manualLayout>
      </c:layout>
      <c:scatterChart>
        <c:scatterStyle val="lineMarker"/>
        <c:varyColors val="0"/>
        <c:ser>
          <c:idx val="5"/>
          <c:order val="0"/>
          <c:tx>
            <c:strRef>
              <c:f>VT!$I$1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VT!$I$2:$I$15</c:f>
              <c:numCache>
                <c:formatCode>0.0</c:formatCode>
                <c:ptCount val="14"/>
                <c:pt idx="0">
                  <c:v>1.415251723976789</c:v>
                </c:pt>
                <c:pt idx="1">
                  <c:v>1.0684764864350782</c:v>
                </c:pt>
                <c:pt idx="2">
                  <c:v>2.0630166173721673</c:v>
                </c:pt>
                <c:pt idx="3">
                  <c:v>2.2785098216989828</c:v>
                </c:pt>
                <c:pt idx="4">
                  <c:v>1.0911700943416094</c:v>
                </c:pt>
                <c:pt idx="5">
                  <c:v>1.7345917810841982</c:v>
                </c:pt>
                <c:pt idx="6">
                  <c:v>0.30290652583237138</c:v>
                </c:pt>
                <c:pt idx="7">
                  <c:v>0.539517923375332</c:v>
                </c:pt>
                <c:pt idx="8">
                  <c:v>0.73855699259852037</c:v>
                </c:pt>
                <c:pt idx="9">
                  <c:v>1.9291290683995359</c:v>
                </c:pt>
                <c:pt idx="10">
                  <c:v>1.1660634787079418</c:v>
                </c:pt>
                <c:pt idx="11">
                  <c:v>1.4671293584106337</c:v>
                </c:pt>
                <c:pt idx="12">
                  <c:v>2.2155428380903572</c:v>
                </c:pt>
                <c:pt idx="13">
                  <c:v>1.7819839662200687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2B-4A01-8302-5A48201E9B03}"/>
            </c:ext>
          </c:extLst>
        </c:ser>
        <c:ser>
          <c:idx val="6"/>
          <c:order val="1"/>
          <c:tx>
            <c:strRef>
              <c:f>VT!$J$1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VT!$J$2:$J$15</c:f>
              <c:numCache>
                <c:formatCode>0.0</c:formatCode>
                <c:ptCount val="14"/>
                <c:pt idx="0">
                  <c:v>1.043227869879606</c:v>
                </c:pt>
                <c:pt idx="1">
                  <c:v>0.9414757302305693</c:v>
                </c:pt>
                <c:pt idx="2">
                  <c:v>1.2026439012993417</c:v>
                </c:pt>
                <c:pt idx="3">
                  <c:v>2.0436101449771047</c:v>
                </c:pt>
                <c:pt idx="4">
                  <c:v>0.39528127389597789</c:v>
                </c:pt>
                <c:pt idx="5">
                  <c:v>1.0468735109039577</c:v>
                </c:pt>
                <c:pt idx="6">
                  <c:v>0.65393656489176732</c:v>
                </c:pt>
                <c:pt idx="7">
                  <c:v>1.4243348375259821</c:v>
                </c:pt>
                <c:pt idx="8">
                  <c:v>0.24499191104981694</c:v>
                </c:pt>
                <c:pt idx="9">
                  <c:v>0.91864827633661195</c:v>
                </c:pt>
                <c:pt idx="10">
                  <c:v>2.1435503849414146</c:v>
                </c:pt>
                <c:pt idx="11">
                  <c:v>1.8554163167845794</c:v>
                </c:pt>
                <c:pt idx="12">
                  <c:v>2.4040298244739615</c:v>
                </c:pt>
                <c:pt idx="13">
                  <c:v>1.5605575211520115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2B-4A01-8302-5A48201E9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266128"/>
        <c:axId val="683274984"/>
      </c:scatterChart>
      <c:valAx>
        <c:axId val="683266128"/>
        <c:scaling>
          <c:orientation val="minMax"/>
          <c:max val="1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3274984"/>
        <c:crosses val="autoZero"/>
        <c:crossBetween val="midCat"/>
        <c:majorUnit val="1"/>
      </c:valAx>
      <c:valAx>
        <c:axId val="68327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26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985691836439505E-2"/>
          <c:y val="0.88115306124426584"/>
          <c:w val="0.38984977452642494"/>
          <c:h val="8.307017866867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69171013730648E-2"/>
          <c:y val="0.17529161349416283"/>
          <c:w val="0.91645106755717776"/>
          <c:h val="0.69534233313612637"/>
        </c:manualLayout>
      </c:layout>
      <c:scatterChart>
        <c:scatterStyle val="lineMarker"/>
        <c:varyColors val="0"/>
        <c:ser>
          <c:idx val="0"/>
          <c:order val="0"/>
          <c:tx>
            <c:strRef>
              <c:f>VT!$I$23</c:f>
              <c:strCache>
                <c:ptCount val="1"/>
                <c:pt idx="0">
                  <c:v>Prototype GDP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xVal>
            <c:strRef>
              <c:f>VT!$A$24:$A$37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VT!$I$24:$I$37</c:f>
              <c:numCache>
                <c:formatCode>0.0</c:formatCode>
                <c:ptCount val="14"/>
                <c:pt idx="0">
                  <c:v>1.6565878062238917</c:v>
                </c:pt>
                <c:pt idx="1">
                  <c:v>1.7745540077612625</c:v>
                </c:pt>
                <c:pt idx="2">
                  <c:v>1.5164597704354403</c:v>
                </c:pt>
                <c:pt idx="3">
                  <c:v>2.6033513207279615</c:v>
                </c:pt>
                <c:pt idx="4">
                  <c:v>0.33870638907411094</c:v>
                </c:pt>
                <c:pt idx="5">
                  <c:v>1.6841047771204161</c:v>
                </c:pt>
                <c:pt idx="6">
                  <c:v>0.91776814276772134</c:v>
                </c:pt>
                <c:pt idx="7">
                  <c:v>2.4882832672796331</c:v>
                </c:pt>
                <c:pt idx="8">
                  <c:v>1.4444527493733526</c:v>
                </c:pt>
                <c:pt idx="9">
                  <c:v>1.6771908972438443</c:v>
                </c:pt>
                <c:pt idx="10">
                  <c:v>2.1693574681165129</c:v>
                </c:pt>
                <c:pt idx="11">
                  <c:v>2.0337402589552411</c:v>
                </c:pt>
                <c:pt idx="12">
                  <c:v>2.1228073451611964</c:v>
                </c:pt>
                <c:pt idx="13">
                  <c:v>2.1904754168476841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02-4093-A856-0DCD0825EF32}"/>
            </c:ext>
          </c:extLst>
        </c:ser>
        <c:ser>
          <c:idx val="1"/>
          <c:order val="1"/>
          <c:tx>
            <c:strRef>
              <c:f>VT!$J$23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chemeClr val="accent3"/>
                </a:solidFill>
              </a:ln>
              <a:effectLst/>
            </c:spPr>
          </c:marker>
          <c:xVal>
            <c:strRef>
              <c:f>VT!$A$24:$A$37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VT!$J$24:$J$37</c:f>
              <c:numCache>
                <c:formatCode>0.0</c:formatCode>
                <c:ptCount val="14"/>
                <c:pt idx="0">
                  <c:v>1.7148545831561173</c:v>
                </c:pt>
                <c:pt idx="1">
                  <c:v>1.8967261325701377</c:v>
                </c:pt>
                <c:pt idx="2">
                  <c:v>1.4217849185884972</c:v>
                </c:pt>
                <c:pt idx="3">
                  <c:v>2.5710660483584746</c:v>
                </c:pt>
                <c:pt idx="4">
                  <c:v>0.41093500610864703</c:v>
                </c:pt>
                <c:pt idx="5">
                  <c:v>1.5229954311024272</c:v>
                </c:pt>
                <c:pt idx="6">
                  <c:v>0.99247463629051946</c:v>
                </c:pt>
                <c:pt idx="7">
                  <c:v>2.3656646043906342</c:v>
                </c:pt>
                <c:pt idx="8">
                  <c:v>1.4526854610947568</c:v>
                </c:pt>
                <c:pt idx="9">
                  <c:v>1.8630314540946404</c:v>
                </c:pt>
                <c:pt idx="10">
                  <c:v>2.1686034529588216</c:v>
                </c:pt>
                <c:pt idx="11">
                  <c:v>2.0680942223363288</c:v>
                </c:pt>
                <c:pt idx="12">
                  <c:v>2.271492175628973</c:v>
                </c:pt>
                <c:pt idx="13">
                  <c:v>2.2158739388670754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02-4093-A856-0DCD0825E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012096"/>
        <c:axId val="625010456"/>
      </c:scatterChart>
      <c:valAx>
        <c:axId val="625012096"/>
        <c:scaling>
          <c:orientation val="minMax"/>
          <c:max val="1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25010456"/>
        <c:crosses val="autoZero"/>
        <c:crossBetween val="midCat"/>
        <c:majorUnit val="1"/>
      </c:valAx>
      <c:valAx>
        <c:axId val="62501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01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9534313309142906E-2"/>
          <c:y val="0.910737015722763"/>
          <c:w val="0.4044495274052749"/>
          <c:h val="8.7322697202759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9946644383939E-2"/>
          <c:y val="0.16675510627288109"/>
          <c:w val="0.90948362173316977"/>
          <c:h val="0.68556560971969993"/>
        </c:manualLayout>
      </c:layout>
      <c:scatterChart>
        <c:scatterStyle val="lineMarker"/>
        <c:varyColors val="0"/>
        <c:ser>
          <c:idx val="5"/>
          <c:order val="0"/>
          <c:tx>
            <c:strRef>
              <c:f>VT!$I$1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VT!$I$2:$I$15</c:f>
              <c:numCache>
                <c:formatCode>0.0</c:formatCode>
                <c:ptCount val="14"/>
                <c:pt idx="0">
                  <c:v>1.415251723976789</c:v>
                </c:pt>
                <c:pt idx="1">
                  <c:v>1.0684764864350782</c:v>
                </c:pt>
                <c:pt idx="2">
                  <c:v>2.0630166173721673</c:v>
                </c:pt>
                <c:pt idx="3">
                  <c:v>2.2785098216989828</c:v>
                </c:pt>
                <c:pt idx="4">
                  <c:v>1.0911700943416094</c:v>
                </c:pt>
                <c:pt idx="5">
                  <c:v>1.7345917810841982</c:v>
                </c:pt>
                <c:pt idx="6">
                  <c:v>0.30290652583237138</c:v>
                </c:pt>
                <c:pt idx="7">
                  <c:v>0.539517923375332</c:v>
                </c:pt>
                <c:pt idx="8">
                  <c:v>0.73855699259852037</c:v>
                </c:pt>
                <c:pt idx="9">
                  <c:v>1.9291290683995359</c:v>
                </c:pt>
                <c:pt idx="10">
                  <c:v>1.1660634787079418</c:v>
                </c:pt>
                <c:pt idx="11">
                  <c:v>1.4671293584106337</c:v>
                </c:pt>
                <c:pt idx="12">
                  <c:v>2.2155428380903572</c:v>
                </c:pt>
                <c:pt idx="13">
                  <c:v>1.7819839662200687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86-4907-A017-70CDE8D2AC3A}"/>
            </c:ext>
          </c:extLst>
        </c:ser>
        <c:ser>
          <c:idx val="6"/>
          <c:order val="1"/>
          <c:tx>
            <c:strRef>
              <c:f>VT!$J$1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VT!$J$2:$J$15</c:f>
              <c:numCache>
                <c:formatCode>0.0</c:formatCode>
                <c:ptCount val="14"/>
                <c:pt idx="0">
                  <c:v>1.043227869879606</c:v>
                </c:pt>
                <c:pt idx="1">
                  <c:v>0.9414757302305693</c:v>
                </c:pt>
                <c:pt idx="2">
                  <c:v>1.2026439012993417</c:v>
                </c:pt>
                <c:pt idx="3">
                  <c:v>2.0436101449771047</c:v>
                </c:pt>
                <c:pt idx="4">
                  <c:v>0.39528127389597789</c:v>
                </c:pt>
                <c:pt idx="5">
                  <c:v>1.0468735109039577</c:v>
                </c:pt>
                <c:pt idx="6">
                  <c:v>0.65393656489176732</c:v>
                </c:pt>
                <c:pt idx="7">
                  <c:v>1.4243348375259821</c:v>
                </c:pt>
                <c:pt idx="8">
                  <c:v>0.24499191104981694</c:v>
                </c:pt>
                <c:pt idx="9">
                  <c:v>0.91864827633661195</c:v>
                </c:pt>
                <c:pt idx="10">
                  <c:v>2.1435503849414146</c:v>
                </c:pt>
                <c:pt idx="11">
                  <c:v>1.8554163167845794</c:v>
                </c:pt>
                <c:pt idx="12">
                  <c:v>2.4040298244739615</c:v>
                </c:pt>
                <c:pt idx="13">
                  <c:v>1.5605575211520115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86-4907-A017-70CDE8D2A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266128"/>
        <c:axId val="683274984"/>
      </c:scatterChart>
      <c:valAx>
        <c:axId val="683266128"/>
        <c:scaling>
          <c:orientation val="minMax"/>
          <c:max val="1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3274984"/>
        <c:crosses val="autoZero"/>
        <c:crossBetween val="midCat"/>
        <c:majorUnit val="1"/>
      </c:valAx>
      <c:valAx>
        <c:axId val="68327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26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985691836439505E-2"/>
          <c:y val="0.88115306124426584"/>
          <c:w val="0.43011770381584363"/>
          <c:h val="8.307017866867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9946644383939E-2"/>
          <c:y val="0.16383562436783289"/>
          <c:w val="0.90948362173316977"/>
          <c:h val="0.73459873383784846"/>
        </c:manualLayout>
      </c:layout>
      <c:scatterChart>
        <c:scatterStyle val="lineMarker"/>
        <c:varyColors val="0"/>
        <c:ser>
          <c:idx val="7"/>
          <c:order val="0"/>
          <c:tx>
            <c:strRef>
              <c:f>VT!$I$1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VT!$I$2:$I$15</c:f>
              <c:numCache>
                <c:formatCode>0.0</c:formatCode>
                <c:ptCount val="14"/>
                <c:pt idx="0">
                  <c:v>1.0377581034408718</c:v>
                </c:pt>
                <c:pt idx="1">
                  <c:v>0.65178074792430263</c:v>
                </c:pt>
                <c:pt idx="2">
                  <c:v>1.505528481101863</c:v>
                </c:pt>
                <c:pt idx="3">
                  <c:v>1.7695370575755451</c:v>
                </c:pt>
                <c:pt idx="4">
                  <c:v>0.64280943918201283</c:v>
                </c:pt>
                <c:pt idx="5">
                  <c:v>1.2405545166982297</c:v>
                </c:pt>
                <c:pt idx="6">
                  <c:v>0.28821228028816165</c:v>
                </c:pt>
                <c:pt idx="7">
                  <c:v>0.30393737130157727</c:v>
                </c:pt>
                <c:pt idx="8">
                  <c:v>0.38666259935431685</c:v>
                </c:pt>
                <c:pt idx="9">
                  <c:v>1.191799159632785</c:v>
                </c:pt>
                <c:pt idx="10">
                  <c:v>0.48195357273407768</c:v>
                </c:pt>
                <c:pt idx="11">
                  <c:v>1.0886658634789317</c:v>
                </c:pt>
                <c:pt idx="12">
                  <c:v>2.7705304076968633</c:v>
                </c:pt>
                <c:pt idx="13">
                  <c:v>1.330186873659124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7C-4E24-8D5B-59BA94CC2BB5}"/>
            </c:ext>
          </c:extLst>
        </c:ser>
        <c:ser>
          <c:idx val="8"/>
          <c:order val="1"/>
          <c:tx>
            <c:strRef>
              <c:f>VT!$J$1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VT!$A$2:$A$15</c:f>
              <c:strCache>
                <c:ptCount val="14"/>
                <c:pt idx="0">
                  <c:v>Addison</c:v>
                </c:pt>
                <c:pt idx="1">
                  <c:v>Bennington</c:v>
                </c:pt>
                <c:pt idx="2">
                  <c:v>Caledonia</c:v>
                </c:pt>
                <c:pt idx="3">
                  <c:v>Chittenden</c:v>
                </c:pt>
                <c:pt idx="4">
                  <c:v>Essex</c:v>
                </c:pt>
                <c:pt idx="5">
                  <c:v>Franklin</c:v>
                </c:pt>
                <c:pt idx="6">
                  <c:v>Grand Isle</c:v>
                </c:pt>
                <c:pt idx="7">
                  <c:v>Lamoille</c:v>
                </c:pt>
                <c:pt idx="8">
                  <c:v>Orange</c:v>
                </c:pt>
                <c:pt idx="9">
                  <c:v>Orleans</c:v>
                </c:pt>
                <c:pt idx="10">
                  <c:v>Rutland</c:v>
                </c:pt>
                <c:pt idx="11">
                  <c:v>Washington</c:v>
                </c:pt>
                <c:pt idx="12">
                  <c:v>Windham</c:v>
                </c:pt>
                <c:pt idx="13">
                  <c:v>Windsor</c:v>
                </c:pt>
              </c:strCache>
            </c:strRef>
          </c:xVal>
          <c:yVal>
            <c:numRef>
              <c:f>VT!$J$2:$J$15</c:f>
              <c:numCache>
                <c:formatCode>0.0</c:formatCode>
                <c:ptCount val="14"/>
                <c:pt idx="0">
                  <c:v>1.0317587075552666</c:v>
                </c:pt>
                <c:pt idx="1">
                  <c:v>0.98131335864889424</c:v>
                </c:pt>
                <c:pt idx="2">
                  <c:v>1.1987489793357167</c:v>
                </c:pt>
                <c:pt idx="3">
                  <c:v>2.0307943959307675</c:v>
                </c:pt>
                <c:pt idx="4">
                  <c:v>0.28759953934232013</c:v>
                </c:pt>
                <c:pt idx="5">
                  <c:v>1.0716243866090918</c:v>
                </c:pt>
                <c:pt idx="6">
                  <c:v>0.63997203152555548</c:v>
                </c:pt>
                <c:pt idx="7">
                  <c:v>1.4313386405190238</c:v>
                </c:pt>
                <c:pt idx="8">
                  <c:v>0.73190417278399844</c:v>
                </c:pt>
                <c:pt idx="9">
                  <c:v>0.90435777216417035</c:v>
                </c:pt>
                <c:pt idx="10">
                  <c:v>2.2395648123317193</c:v>
                </c:pt>
                <c:pt idx="11">
                  <c:v>1.8329729134582695</c:v>
                </c:pt>
                <c:pt idx="12">
                  <c:v>2.3498063858286966</c:v>
                </c:pt>
                <c:pt idx="13">
                  <c:v>1.3675084307579723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7C-4E24-8D5B-59BA94CC2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94928"/>
        <c:axId val="633891648"/>
      </c:scatterChart>
      <c:valAx>
        <c:axId val="633894928"/>
        <c:scaling>
          <c:orientation val="minMax"/>
          <c:max val="1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majorTickMark val="out"/>
        <c:minorTickMark val="none"/>
        <c:tickLblPos val="nextTo"/>
        <c:crossAx val="633891648"/>
        <c:crosses val="autoZero"/>
        <c:crossBetween val="midCat"/>
        <c:minorUnit val="1"/>
      </c:valAx>
      <c:valAx>
        <c:axId val="6338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(GDP)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94928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827067515130665E-2"/>
          <c:y val="0.91351992164174545"/>
          <c:w val="0.39759365556867604"/>
          <c:h val="8.3781271281124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'Windham, VT'!$E$1</c:f>
              <c:strCache>
                <c:ptCount val="1"/>
                <c:pt idx="0">
                  <c:v>Prototype GDP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'Windham, VT'!$A$2:$A$7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'Windham, VT'!$E$2:$E$7</c:f>
              <c:numCache>
                <c:formatCode>0</c:formatCode>
                <c:ptCount val="6"/>
                <c:pt idx="0">
                  <c:v>557.56799999999998</c:v>
                </c:pt>
                <c:pt idx="1">
                  <c:v>523.21299999999997</c:v>
                </c:pt>
                <c:pt idx="2">
                  <c:v>538.86699999999996</c:v>
                </c:pt>
                <c:pt idx="3">
                  <c:v>147.84800000000001</c:v>
                </c:pt>
                <c:pt idx="4">
                  <c:v>125.63800000000001</c:v>
                </c:pt>
                <c:pt idx="5">
                  <c:v>69.44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F9-4F4D-BAEF-05C643531C74}"/>
            </c:ext>
          </c:extLst>
        </c:ser>
        <c:ser>
          <c:idx val="0"/>
          <c:order val="1"/>
          <c:tx>
            <c:strRef>
              <c:f>'Windham, VT'!$F$1</c:f>
              <c:strCache>
                <c:ptCount val="1"/>
                <c:pt idx="0">
                  <c:v>Earnings-Based GDP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'Windham, VT'!$A$2:$A$7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'Windham, VT'!$F$2:$F$7</c:f>
              <c:numCache>
                <c:formatCode>0</c:formatCode>
                <c:ptCount val="6"/>
                <c:pt idx="0">
                  <c:v>219.74199999999999</c:v>
                </c:pt>
                <c:pt idx="1">
                  <c:v>222.77199999999999</c:v>
                </c:pt>
                <c:pt idx="2">
                  <c:v>226.68799999999999</c:v>
                </c:pt>
                <c:pt idx="3">
                  <c:v>252.53</c:v>
                </c:pt>
                <c:pt idx="4">
                  <c:v>103.434</c:v>
                </c:pt>
                <c:pt idx="5">
                  <c:v>56.515000000000001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F9-4F4D-BAEF-05C643531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tx1">
                  <a:lumMod val="35000"/>
                  <a:lumOff val="65000"/>
                  <a:alpha val="50000"/>
                </a:schemeClr>
              </a:solidFill>
              <a:prstDash val="dash"/>
              <a:round/>
            </a:ln>
            <a:effectLst/>
          </c:spPr>
        </c:dropLines>
        <c:smooth val="0"/>
        <c:axId val="633354224"/>
        <c:axId val="633353896"/>
      </c:lineChart>
      <c:catAx>
        <c:axId val="6333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53896"/>
        <c:crosses val="autoZero"/>
        <c:auto val="1"/>
        <c:lblAlgn val="ctr"/>
        <c:lblOffset val="100"/>
        <c:tickLblSkip val="1"/>
        <c:noMultiLvlLbl val="0"/>
      </c:catAx>
      <c:valAx>
        <c:axId val="63335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Million</a:t>
                </a:r>
                <a:r>
                  <a:rPr lang="en-US" sz="1200" baseline="0"/>
                  <a:t>s of dollars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54224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'Windham, VT'!$C$11</c:f>
              <c:strCache>
                <c:ptCount val="1"/>
                <c:pt idx="0">
                  <c:v>EIA Electricity Generation</c:v>
                </c:pt>
              </c:strCache>
            </c:strRef>
          </c:tx>
          <c:spPr>
            <a:ln w="28575" cap="rnd">
              <a:solidFill>
                <a:srgbClr val="52806A"/>
              </a:solidFill>
              <a:round/>
            </a:ln>
            <a:effectLst/>
          </c:spPr>
          <c:marker>
            <c:symbol val="none"/>
          </c:marker>
          <c:cat>
            <c:numRef>
              <c:f>'Windham, VT'!$A$12:$A$17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'Windham, VT'!$C$12:$C$17</c:f>
              <c:numCache>
                <c:formatCode>0</c:formatCode>
                <c:ptCount val="6"/>
                <c:pt idx="0">
                  <c:v>5439.598</c:v>
                </c:pt>
                <c:pt idx="1">
                  <c:v>5359.2659999999996</c:v>
                </c:pt>
                <c:pt idx="2">
                  <c:v>5558.1769999999997</c:v>
                </c:pt>
                <c:pt idx="3">
                  <c:v>426.06700000000001</c:v>
                </c:pt>
                <c:pt idx="4">
                  <c:v>392.71899999999999</c:v>
                </c:pt>
                <c:pt idx="5">
                  <c:v>509.12900000000002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86-4569-8F8A-CDAC35BEA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tx1">
                  <a:lumMod val="35000"/>
                  <a:lumOff val="65000"/>
                  <a:alpha val="50000"/>
                </a:schemeClr>
              </a:solidFill>
              <a:prstDash val="dash"/>
              <a:round/>
            </a:ln>
            <a:effectLst/>
          </c:spPr>
        </c:dropLines>
        <c:smooth val="0"/>
        <c:axId val="727129400"/>
        <c:axId val="727130056"/>
      </c:lineChart>
      <c:catAx>
        <c:axId val="72712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130056"/>
        <c:crosses val="autoZero"/>
        <c:auto val="1"/>
        <c:lblAlgn val="ctr"/>
        <c:lblOffset val="100"/>
        <c:noMultiLvlLbl val="0"/>
      </c:catAx>
      <c:valAx>
        <c:axId val="72713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Millions of kilowatts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129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'Windham, VT'!$C$20</c:f>
              <c:strCache>
                <c:ptCount val="1"/>
                <c:pt idx="0">
                  <c:v>Industry Earnings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'Windham, VT'!$A$21:$A$26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'Windham, VT'!$C$21:$C$26</c:f>
              <c:numCache>
                <c:formatCode>0</c:formatCode>
                <c:ptCount val="6"/>
                <c:pt idx="0">
                  <c:v>78.659000000000006</c:v>
                </c:pt>
                <c:pt idx="1">
                  <c:v>84.212999999999994</c:v>
                </c:pt>
                <c:pt idx="2">
                  <c:v>85.466999999999999</c:v>
                </c:pt>
                <c:pt idx="3">
                  <c:v>97.628</c:v>
                </c:pt>
                <c:pt idx="4">
                  <c:v>36.28</c:v>
                </c:pt>
                <c:pt idx="5">
                  <c:v>20.292000000000002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66-474D-B45B-1C2F75893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tx1">
                  <a:lumMod val="35000"/>
                  <a:lumOff val="65000"/>
                  <a:alpha val="50000"/>
                </a:schemeClr>
              </a:solidFill>
              <a:prstDash val="dash"/>
              <a:round/>
            </a:ln>
            <a:effectLst/>
          </c:spPr>
        </c:dropLines>
        <c:smooth val="0"/>
        <c:axId val="633892304"/>
        <c:axId val="633889352"/>
      </c:lineChart>
      <c:catAx>
        <c:axId val="63389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89352"/>
        <c:crosses val="autoZero"/>
        <c:auto val="1"/>
        <c:lblAlgn val="ctr"/>
        <c:lblOffset val="100"/>
        <c:noMultiLvlLbl val="0"/>
      </c:catAx>
      <c:valAx>
        <c:axId val="63388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Millions</a:t>
                </a:r>
                <a:r>
                  <a:rPr lang="en-US" sz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of dollars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9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0.44957</cdr:x>
      <cdr:y>0.00244</cdr:y>
    </cdr:from>
    <cdr:to>
      <cdr:x>0.58538</cdr:x>
      <cdr:y>0.1124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24D147D-1AF7-4FF6-96AF-10A1460B7201}"/>
            </a:ext>
          </a:extLst>
        </cdr:cNvPr>
        <cdr:cNvSpPr txBox="1"/>
      </cdr:nvSpPr>
      <cdr:spPr>
        <a:xfrm xmlns:a="http://schemas.openxmlformats.org/drawingml/2006/main">
          <a:off x="3699769" y="6658"/>
          <a:ext cx="1117652" cy="29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Banking</a:t>
          </a:r>
        </a:p>
      </cdr:txBody>
    </cdr:sp>
  </cdr:relSizeAnchor>
  <cdr:relSizeAnchor xmlns:cdr="http://schemas.openxmlformats.org/drawingml/2006/chartDrawing">
    <cdr:from>
      <cdr:x>0.69312</cdr:x>
      <cdr:y>0.10649</cdr:y>
    </cdr:from>
    <cdr:to>
      <cdr:x>0.80886</cdr:x>
      <cdr:y>0.20131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48C5CE67-A49C-43E2-9AA4-A7A802FC679B}"/>
            </a:ext>
          </a:extLst>
        </cdr:cNvPr>
        <cdr:cNvSpPr txBox="1"/>
      </cdr:nvSpPr>
      <cdr:spPr>
        <a:xfrm xmlns:a="http://schemas.openxmlformats.org/drawingml/2006/main">
          <a:off x="5704100" y="293814"/>
          <a:ext cx="9525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tx1">
                  <a:lumMod val="65000"/>
                  <a:lumOff val="35000"/>
                </a:schemeClr>
              </a:solidFill>
            </a:rPr>
            <a:t>Minnehaha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0.2925</cdr:x>
      <cdr:y>0.01542</cdr:y>
    </cdr:from>
    <cdr:to>
      <cdr:x>0.83783</cdr:x>
      <cdr:y>0.12379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2852AB-47C3-496D-AF1F-993382A1309F}"/>
            </a:ext>
          </a:extLst>
        </cdr:cNvPr>
        <cdr:cNvSpPr txBox="1"/>
      </cdr:nvSpPr>
      <cdr:spPr>
        <a:xfrm xmlns:a="http://schemas.openxmlformats.org/drawingml/2006/main">
          <a:off x="2407124" y="40543"/>
          <a:ext cx="4487866" cy="284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Accommodations and Food Services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0.73743</cdr:x>
      <cdr:y>0.25694</cdr:y>
    </cdr:from>
    <cdr:to>
      <cdr:x>0.81595</cdr:x>
      <cdr:y>0.33375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3EB369-CD23-435A-AC0F-138B0E51B915}"/>
            </a:ext>
          </a:extLst>
        </cdr:cNvPr>
        <cdr:cNvSpPr txBox="1"/>
      </cdr:nvSpPr>
      <cdr:spPr>
        <a:xfrm xmlns:a="http://schemas.openxmlformats.org/drawingml/2006/main">
          <a:off x="6046981" y="662883"/>
          <a:ext cx="643856" cy="198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Rutland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0.73984</cdr:x>
      <cdr:y>0.24061</cdr:y>
    </cdr:from>
    <cdr:to>
      <cdr:x>0.8191</cdr:x>
      <cdr:y>0.32135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7F8CA8-4D95-4336-B61C-C3BA344AC082}"/>
            </a:ext>
          </a:extLst>
        </cdr:cNvPr>
        <cdr:cNvSpPr txBox="1"/>
      </cdr:nvSpPr>
      <cdr:spPr>
        <a:xfrm xmlns:a="http://schemas.openxmlformats.org/drawingml/2006/main">
          <a:off x="6010399" y="590516"/>
          <a:ext cx="643856" cy="198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Rutland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0.44298</cdr:x>
      <cdr:y>0</cdr:y>
    </cdr:from>
    <cdr:to>
      <cdr:x>0.52258</cdr:x>
      <cdr:y>0.14316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0CD72917-A92D-43D0-A25C-20B04BC0D476}"/>
            </a:ext>
          </a:extLst>
        </cdr:cNvPr>
        <cdr:cNvSpPr/>
      </cdr:nvSpPr>
      <cdr:spPr>
        <a:xfrm xmlns:a="http://schemas.openxmlformats.org/drawingml/2006/main">
          <a:off x="3632469" y="0"/>
          <a:ext cx="65274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2015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0.44298</cdr:x>
      <cdr:y>0</cdr:y>
    </cdr:from>
    <cdr:to>
      <cdr:x>0.52258</cdr:x>
      <cdr:y>0.14316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0CD72917-A92D-43D0-A25C-20B04BC0D476}"/>
            </a:ext>
          </a:extLst>
        </cdr:cNvPr>
        <cdr:cNvSpPr/>
      </cdr:nvSpPr>
      <cdr:spPr>
        <a:xfrm xmlns:a="http://schemas.openxmlformats.org/drawingml/2006/main">
          <a:off x="3632469" y="0"/>
          <a:ext cx="65274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028470-FB67-4A26-8562-30A74126F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9B797-89AB-4469-8793-BFD359C17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D1A550-9EEC-4DFA-BCFC-6723505A8D9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8BC20-99F9-4567-B27B-E02EF259EB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7BC47-83C2-4416-83DA-4F6EDC6B8E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BA2AC1C-EE7A-4D70-B0C3-1F7DA37D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0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6857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584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230B-F642-8349-A125-BF1F59E38F31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1600"/>
            <a:ext cx="4041775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EB9-9C7D-3A49-A17C-A84D39731E9F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6200" y="6613525"/>
            <a:ext cx="990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A874-385D-7D40-8483-886A8DD3C4DA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5"/>
            <a:ext cx="5334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dpbycounty@be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964" y="2133600"/>
            <a:ext cx="6781800" cy="990599"/>
          </a:xfrm>
        </p:spPr>
        <p:txBody>
          <a:bodyPr>
            <a:noAutofit/>
          </a:bodyPr>
          <a:lstStyle/>
          <a:p>
            <a:r>
              <a:rPr lang="en-US" sz="2800" dirty="0"/>
              <a:t>Gross Domestic Product by County Statistics: A Project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E5DE1-2ABB-4E0E-910B-E5EB8370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24199"/>
            <a:ext cx="6400800" cy="838200"/>
          </a:xfrm>
        </p:spPr>
        <p:txBody>
          <a:bodyPr/>
          <a:lstStyle/>
          <a:p>
            <a:r>
              <a:rPr lang="en-US" dirty="0"/>
              <a:t>BEA Advisory Committee Meeting</a:t>
            </a:r>
          </a:p>
          <a:p>
            <a:r>
              <a:rPr lang="en-US" dirty="0"/>
              <a:t>November 9, 2018</a:t>
            </a:r>
          </a:p>
        </p:txBody>
      </p:sp>
    </p:spTree>
    <p:extLst>
      <p:ext uri="{BB962C8B-B14F-4D97-AF65-F5344CB8AC3E}">
        <p14:creationId xmlns:p14="http://schemas.microsoft.com/office/powerpoint/2010/main" val="379228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B9F130CA-C0C7-402E-8FB1-7E4A03FF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8532" r="15585" b="4704"/>
          <a:stretch/>
        </p:blipFill>
        <p:spPr>
          <a:xfrm>
            <a:off x="4191000" y="2516042"/>
            <a:ext cx="4724400" cy="326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B6F5A-D368-4F69-B952-709AE624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by County, Current Dollars, 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7E6C-5076-4C2E-A889-3A0607FE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2BBDB-070D-4951-B8E3-00C8972C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3FCE41D3-1D00-452F-9399-F685B46AF2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8603" r="15077" b="6711"/>
          <a:stretch/>
        </p:blipFill>
        <p:spPr>
          <a:xfrm>
            <a:off x="20782" y="1295400"/>
            <a:ext cx="4724400" cy="3181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FA19A-27B0-42E5-BC7F-689DBDBB7C37}"/>
              </a:ext>
            </a:extLst>
          </p:cNvPr>
          <p:cNvSpPr txBox="1"/>
          <p:nvPr/>
        </p:nvSpPr>
        <p:spPr>
          <a:xfrm>
            <a:off x="5762348" y="2279982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Per Capita Total GDP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72809-B1EC-4E93-A3EF-F6311CA85A2D}"/>
              </a:ext>
            </a:extLst>
          </p:cNvPr>
          <p:cNvSpPr txBox="1"/>
          <p:nvPr/>
        </p:nvSpPr>
        <p:spPr>
          <a:xfrm>
            <a:off x="1799948" y="1104716"/>
            <a:ext cx="277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Total GDP</a:t>
            </a:r>
          </a:p>
        </p:txBody>
      </p:sp>
    </p:spTree>
    <p:extLst>
      <p:ext uri="{BB962C8B-B14F-4D97-AF65-F5344CB8AC3E}">
        <p14:creationId xmlns:p14="http://schemas.microsoft.com/office/powerpoint/2010/main" val="195374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5259-6EE6-47BC-A951-42EBEE4A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Dakota Counties, 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B800-16D1-403A-8B90-B7CB2116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23CA7-3BD6-40BC-8E35-AA0D861E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2E5E3F-A619-40BD-84DE-E5FBFC21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84398"/>
              </p:ext>
            </p:extLst>
          </p:nvPr>
        </p:nvGraphicFramePr>
        <p:xfrm>
          <a:off x="415031" y="3581400"/>
          <a:ext cx="8229600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43190C-185A-4383-800B-7BAF0F55E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894270"/>
              </p:ext>
            </p:extLst>
          </p:nvPr>
        </p:nvGraphicFramePr>
        <p:xfrm>
          <a:off x="415031" y="1107318"/>
          <a:ext cx="82296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C5CE67-A49C-43E2-9AA4-A7A802FC679B}"/>
              </a:ext>
            </a:extLst>
          </p:cNvPr>
          <p:cNvSpPr txBox="1"/>
          <p:nvPr/>
        </p:nvSpPr>
        <p:spPr>
          <a:xfrm>
            <a:off x="6126018" y="1451372"/>
            <a:ext cx="996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Minnehaha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E505D-7B8C-4B22-B026-AD1ADE70D686}"/>
              </a:ext>
            </a:extLst>
          </p:cNvPr>
          <p:cNvSpPr txBox="1"/>
          <p:nvPr/>
        </p:nvSpPr>
        <p:spPr>
          <a:xfrm>
            <a:off x="6547124" y="1617208"/>
            <a:ext cx="996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Pennington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4FFA6-EEED-4671-AEBC-0A2CB1A0D9EB}"/>
              </a:ext>
            </a:extLst>
          </p:cNvPr>
          <p:cNvSpPr txBox="1"/>
          <p:nvPr/>
        </p:nvSpPr>
        <p:spPr>
          <a:xfrm>
            <a:off x="6547124" y="4430723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Pennington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52D81-1C2F-418D-8648-44ECA489CCDB}"/>
              </a:ext>
            </a:extLst>
          </p:cNvPr>
          <p:cNvSpPr txBox="1"/>
          <p:nvPr/>
        </p:nvSpPr>
        <p:spPr>
          <a:xfrm>
            <a:off x="5342658" y="2060561"/>
            <a:ext cx="612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Lincoln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5CF2F-F2C2-4AD3-82AB-E61E2E39C848}"/>
              </a:ext>
            </a:extLst>
          </p:cNvPr>
          <p:cNvSpPr txBox="1"/>
          <p:nvPr/>
        </p:nvSpPr>
        <p:spPr>
          <a:xfrm>
            <a:off x="5342658" y="4498961"/>
            <a:ext cx="692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Lincoln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7B5CB-7183-499F-88FA-7B7ACA6F2A38}"/>
              </a:ext>
            </a:extLst>
          </p:cNvPr>
          <p:cNvSpPr txBox="1"/>
          <p:nvPr/>
        </p:nvSpPr>
        <p:spPr>
          <a:xfrm>
            <a:off x="1368869" y="1631317"/>
            <a:ext cx="61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0B244-1F63-484D-B3F8-A1F7491FAAC4}"/>
              </a:ext>
            </a:extLst>
          </p:cNvPr>
          <p:cNvSpPr txBox="1"/>
          <p:nvPr/>
        </p:nvSpPr>
        <p:spPr>
          <a:xfrm>
            <a:off x="1357401" y="4461501"/>
            <a:ext cx="69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3B74A-0D27-4D7F-BDE8-D0E15DEDDF5F}"/>
              </a:ext>
            </a:extLst>
          </p:cNvPr>
          <p:cNvSpPr txBox="1"/>
          <p:nvPr/>
        </p:nvSpPr>
        <p:spPr>
          <a:xfrm>
            <a:off x="1215808" y="2257708"/>
            <a:ext cx="765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Brookings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EDDA9-65E5-4C8A-9BB8-CCB344424C97}"/>
              </a:ext>
            </a:extLst>
          </p:cNvPr>
          <p:cNvSpPr txBox="1"/>
          <p:nvPr/>
        </p:nvSpPr>
        <p:spPr>
          <a:xfrm>
            <a:off x="1115198" y="4993400"/>
            <a:ext cx="865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Brookings</a:t>
            </a:r>
          </a:p>
        </p:txBody>
      </p:sp>
    </p:spTree>
    <p:extLst>
      <p:ext uri="{BB962C8B-B14F-4D97-AF65-F5344CB8AC3E}">
        <p14:creationId xmlns:p14="http://schemas.microsoft.com/office/powerpoint/2010/main" val="56197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D85C-A504-44F2-9C5F-366C43A7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Counties, 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DDD1C-C1CB-48A5-B107-684A18F2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E3850-0E8C-4FCB-A2B7-6E63020A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02ED2ED-F7B2-4607-9414-46AA3E763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10048"/>
              </p:ext>
            </p:extLst>
          </p:nvPr>
        </p:nvGraphicFramePr>
        <p:xfrm>
          <a:off x="471963" y="3692689"/>
          <a:ext cx="8200074" cy="257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89D70-1C55-41D6-B0F8-D717C67F1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16760"/>
              </p:ext>
            </p:extLst>
          </p:nvPr>
        </p:nvGraphicFramePr>
        <p:xfrm>
          <a:off x="480672" y="1247131"/>
          <a:ext cx="8123874" cy="245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1EEB16-2D4C-41CE-B680-2FEA400B0D8A}"/>
              </a:ext>
            </a:extLst>
          </p:cNvPr>
          <p:cNvSpPr/>
          <p:nvPr/>
        </p:nvSpPr>
        <p:spPr>
          <a:xfrm>
            <a:off x="2851419" y="1260824"/>
            <a:ext cx="3561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Accommodations and Food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4A1615-E8FD-4212-8C8B-FB64A54AAE7D}"/>
              </a:ext>
            </a:extLst>
          </p:cNvPr>
          <p:cNvSpPr/>
          <p:nvPr/>
        </p:nvSpPr>
        <p:spPr>
          <a:xfrm>
            <a:off x="4033167" y="37151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0D458-1CC8-4E5C-84B0-EEB9E4341D13}"/>
              </a:ext>
            </a:extLst>
          </p:cNvPr>
          <p:cNvSpPr txBox="1"/>
          <p:nvPr/>
        </p:nvSpPr>
        <p:spPr>
          <a:xfrm>
            <a:off x="7600346" y="1798550"/>
            <a:ext cx="1050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Windham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77248A-FDBE-4FEA-9AD5-C948BA9441CA}"/>
              </a:ext>
            </a:extLst>
          </p:cNvPr>
          <p:cNvSpPr txBox="1"/>
          <p:nvPr/>
        </p:nvSpPr>
        <p:spPr>
          <a:xfrm>
            <a:off x="2372826" y="1653536"/>
            <a:ext cx="83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Chittenden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F1D06-E483-4A3A-9ED0-6929982508B2}"/>
              </a:ext>
            </a:extLst>
          </p:cNvPr>
          <p:cNvSpPr txBox="1"/>
          <p:nvPr/>
        </p:nvSpPr>
        <p:spPr>
          <a:xfrm>
            <a:off x="6979770" y="2239016"/>
            <a:ext cx="1075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</a:t>
            </a:r>
            <a:r>
              <a:rPr lang="en-US" sz="11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08B42-24AD-42E7-8D9B-BB02E505371A}"/>
              </a:ext>
            </a:extLst>
          </p:cNvPr>
          <p:cNvSpPr txBox="1"/>
          <p:nvPr/>
        </p:nvSpPr>
        <p:spPr>
          <a:xfrm>
            <a:off x="8208606" y="2136359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Windsor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DCBD5-38C0-4B07-B487-FAB96922467E}"/>
              </a:ext>
            </a:extLst>
          </p:cNvPr>
          <p:cNvSpPr txBox="1"/>
          <p:nvPr/>
        </p:nvSpPr>
        <p:spPr>
          <a:xfrm>
            <a:off x="3666022" y="2182377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Franklin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794F9-72F0-4524-BA75-E6F0EF2BF5DB}"/>
              </a:ext>
            </a:extLst>
          </p:cNvPr>
          <p:cNvSpPr txBox="1"/>
          <p:nvPr/>
        </p:nvSpPr>
        <p:spPr>
          <a:xfrm>
            <a:off x="2392061" y="4253074"/>
            <a:ext cx="918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Chittenden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A48B1-9192-43A8-BF4E-E5473B27521B}"/>
              </a:ext>
            </a:extLst>
          </p:cNvPr>
          <p:cNvSpPr txBox="1"/>
          <p:nvPr/>
        </p:nvSpPr>
        <p:spPr>
          <a:xfrm>
            <a:off x="3652167" y="4617674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Franklin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6664E-8309-4787-8136-D293D26C234D}"/>
              </a:ext>
            </a:extLst>
          </p:cNvPr>
          <p:cNvSpPr txBox="1"/>
          <p:nvPr/>
        </p:nvSpPr>
        <p:spPr>
          <a:xfrm>
            <a:off x="7018332" y="5066352"/>
            <a:ext cx="982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</a:t>
            </a:r>
            <a:r>
              <a:rPr lang="en-US" sz="11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67190-B1C5-4893-9F40-510768C9913C}"/>
              </a:ext>
            </a:extLst>
          </p:cNvPr>
          <p:cNvSpPr txBox="1"/>
          <p:nvPr/>
        </p:nvSpPr>
        <p:spPr>
          <a:xfrm>
            <a:off x="7658100" y="4233329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Windham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E0323-B64C-43DA-BA19-246ACA96C804}"/>
              </a:ext>
            </a:extLst>
          </p:cNvPr>
          <p:cNvSpPr txBox="1"/>
          <p:nvPr/>
        </p:nvSpPr>
        <p:spPr>
          <a:xfrm>
            <a:off x="8231765" y="4931669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Windsor</a:t>
            </a:r>
            <a:r>
              <a:rPr lang="en-US" sz="1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67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4F3B8-FE8F-4903-9BC7-9A12D03B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Counties,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24B3-9FDE-48E9-B92D-3AEB8523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589FE-C792-4E61-8EC4-2AA4F7A1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25F703-2129-4E97-9885-91D4FC1E2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489414"/>
              </p:ext>
            </p:extLst>
          </p:nvPr>
        </p:nvGraphicFramePr>
        <p:xfrm>
          <a:off x="471963" y="3692689"/>
          <a:ext cx="8200074" cy="257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E4299B0-3D22-4EBC-8820-A61E37492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45560"/>
              </p:ext>
            </p:extLst>
          </p:nvPr>
        </p:nvGraphicFramePr>
        <p:xfrm>
          <a:off x="471964" y="1066801"/>
          <a:ext cx="8200073" cy="262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CD72917-A92D-43D0-A25C-20B04BC0D476}"/>
              </a:ext>
            </a:extLst>
          </p:cNvPr>
          <p:cNvSpPr/>
          <p:nvPr/>
        </p:nvSpPr>
        <p:spPr>
          <a:xfrm>
            <a:off x="4120593" y="106680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06005-7989-42EE-AB60-BDEDF46B8B5E}"/>
              </a:ext>
            </a:extLst>
          </p:cNvPr>
          <p:cNvSpPr txBox="1"/>
          <p:nvPr/>
        </p:nvSpPr>
        <p:spPr>
          <a:xfrm>
            <a:off x="7594506" y="1394577"/>
            <a:ext cx="901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Windham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52A95-5E3B-478C-B81E-B956BB6DF238}"/>
              </a:ext>
            </a:extLst>
          </p:cNvPr>
          <p:cNvSpPr txBox="1"/>
          <p:nvPr/>
        </p:nvSpPr>
        <p:spPr>
          <a:xfrm>
            <a:off x="7574531" y="4219381"/>
            <a:ext cx="894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Windham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53404-0E9F-423C-986B-B109176A601D}"/>
              </a:ext>
            </a:extLst>
          </p:cNvPr>
          <p:cNvSpPr txBox="1"/>
          <p:nvPr/>
        </p:nvSpPr>
        <p:spPr>
          <a:xfrm>
            <a:off x="2438400" y="1858090"/>
            <a:ext cx="83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Chittenden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07CAB-157B-4205-B8EF-BE061EDB053D}"/>
              </a:ext>
            </a:extLst>
          </p:cNvPr>
          <p:cNvSpPr txBox="1"/>
          <p:nvPr/>
        </p:nvSpPr>
        <p:spPr>
          <a:xfrm>
            <a:off x="2405849" y="4276974"/>
            <a:ext cx="1074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Chittenden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F5BE7-EF7E-4932-8EE0-0F661ECF7E3F}"/>
              </a:ext>
            </a:extLst>
          </p:cNvPr>
          <p:cNvSpPr txBox="1"/>
          <p:nvPr/>
        </p:nvSpPr>
        <p:spPr>
          <a:xfrm>
            <a:off x="3657600" y="2356759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ED80F-FF67-41F3-B191-50CDCBF78EAA}"/>
              </a:ext>
            </a:extLst>
          </p:cNvPr>
          <p:cNvSpPr txBox="1"/>
          <p:nvPr/>
        </p:nvSpPr>
        <p:spPr>
          <a:xfrm>
            <a:off x="3612591" y="4608995"/>
            <a:ext cx="984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Franklin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5EFCA565-D416-4F6E-8D8B-695DBD4CA481}"/>
              </a:ext>
            </a:extLst>
          </p:cNvPr>
          <p:cNvSpPr txBox="1"/>
          <p:nvPr/>
        </p:nvSpPr>
        <p:spPr>
          <a:xfrm>
            <a:off x="6553200" y="1694561"/>
            <a:ext cx="643856" cy="1981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Rutland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5EFCA565-D416-4F6E-8D8B-695DBD4CA481}"/>
              </a:ext>
            </a:extLst>
          </p:cNvPr>
          <p:cNvSpPr txBox="1"/>
          <p:nvPr/>
        </p:nvSpPr>
        <p:spPr>
          <a:xfrm>
            <a:off x="6512809" y="4329673"/>
            <a:ext cx="831700" cy="1981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Rutland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3C2B0-59FF-44A3-8EC0-D5851027261D}"/>
              </a:ext>
            </a:extLst>
          </p:cNvPr>
          <p:cNvSpPr txBox="1"/>
          <p:nvPr/>
        </p:nvSpPr>
        <p:spPr>
          <a:xfrm>
            <a:off x="8252936" y="2583402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Windsor</a:t>
            </a:r>
            <a:r>
              <a:rPr lang="en-US" sz="11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66DF8-961D-4296-9D4C-4A9EBA8E6ABC}"/>
              </a:ext>
            </a:extLst>
          </p:cNvPr>
          <p:cNvSpPr txBox="1"/>
          <p:nvPr/>
        </p:nvSpPr>
        <p:spPr>
          <a:xfrm>
            <a:off x="8241164" y="4920324"/>
            <a:ext cx="1082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Windsor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330243-C4CE-44CC-B840-4BA94B40676D}"/>
              </a:ext>
            </a:extLst>
          </p:cNvPr>
          <p:cNvSpPr/>
          <p:nvPr/>
        </p:nvSpPr>
        <p:spPr>
          <a:xfrm>
            <a:off x="7633395" y="1295400"/>
            <a:ext cx="706661" cy="72880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AA92E5-5868-443C-9A84-24DD07AD7E88}"/>
              </a:ext>
            </a:extLst>
          </p:cNvPr>
          <p:cNvSpPr/>
          <p:nvPr/>
        </p:nvSpPr>
        <p:spPr>
          <a:xfrm>
            <a:off x="7574531" y="4030100"/>
            <a:ext cx="706661" cy="72880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0F3C7C4-F442-4BDA-B814-603321297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162725"/>
              </p:ext>
            </p:extLst>
          </p:nvPr>
        </p:nvGraphicFramePr>
        <p:xfrm>
          <a:off x="157018" y="1147325"/>
          <a:ext cx="5481782" cy="433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7EE840-FEC7-4242-AE29-0758474A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Windham, VT: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9479-898A-45AB-8226-A6D513CD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6A2FB-5F57-451F-80B8-47CE14A5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BA380-1B85-40D9-9786-1C6678C2D34A}"/>
              </a:ext>
            </a:extLst>
          </p:cNvPr>
          <p:cNvSpPr txBox="1"/>
          <p:nvPr/>
        </p:nvSpPr>
        <p:spPr>
          <a:xfrm>
            <a:off x="6531006" y="1251234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EIA Electricity Generation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0D12E-406A-48AA-9945-8DD651A1DE73}"/>
              </a:ext>
            </a:extLst>
          </p:cNvPr>
          <p:cNvSpPr txBox="1"/>
          <p:nvPr/>
        </p:nvSpPr>
        <p:spPr>
          <a:xfrm>
            <a:off x="6937406" y="3771535"/>
            <a:ext cx="20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 Earnings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A6979D-079A-4595-B5A9-5861677BB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47114"/>
              </p:ext>
            </p:extLst>
          </p:nvPr>
        </p:nvGraphicFramePr>
        <p:xfrm>
          <a:off x="5511800" y="1592097"/>
          <a:ext cx="3581400" cy="217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7AEA87F-3732-4944-A5BF-BF30372D8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30101"/>
              </p:ext>
            </p:extLst>
          </p:nvPr>
        </p:nvGraphicFramePr>
        <p:xfrm>
          <a:off x="5511800" y="4039617"/>
          <a:ext cx="3632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085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4F3B8-FE8F-4903-9BC7-9A12D03B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Counties,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24B3-9FDE-48E9-B92D-3AEB8523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589FE-C792-4E61-8EC4-2AA4F7A1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25F703-2129-4E97-9885-91D4FC1E28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963" y="3692689"/>
          <a:ext cx="8200074" cy="257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E4299B0-3D22-4EBC-8820-A61E37492D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964" y="1066801"/>
          <a:ext cx="8200073" cy="262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CD72917-A92D-43D0-A25C-20B04BC0D476}"/>
              </a:ext>
            </a:extLst>
          </p:cNvPr>
          <p:cNvSpPr/>
          <p:nvPr/>
        </p:nvSpPr>
        <p:spPr>
          <a:xfrm>
            <a:off x="4120593" y="106680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06005-7989-42EE-AB60-BDEDF46B8B5E}"/>
              </a:ext>
            </a:extLst>
          </p:cNvPr>
          <p:cNvSpPr txBox="1"/>
          <p:nvPr/>
        </p:nvSpPr>
        <p:spPr>
          <a:xfrm>
            <a:off x="7594506" y="1394577"/>
            <a:ext cx="901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Windham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52A95-5E3B-478C-B81E-B956BB6DF238}"/>
              </a:ext>
            </a:extLst>
          </p:cNvPr>
          <p:cNvSpPr txBox="1"/>
          <p:nvPr/>
        </p:nvSpPr>
        <p:spPr>
          <a:xfrm>
            <a:off x="7574531" y="4219381"/>
            <a:ext cx="894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Windham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53404-0E9F-423C-986B-B109176A601D}"/>
              </a:ext>
            </a:extLst>
          </p:cNvPr>
          <p:cNvSpPr txBox="1"/>
          <p:nvPr/>
        </p:nvSpPr>
        <p:spPr>
          <a:xfrm>
            <a:off x="2438400" y="1858090"/>
            <a:ext cx="83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Chittenden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07CAB-157B-4205-B8EF-BE061EDB053D}"/>
              </a:ext>
            </a:extLst>
          </p:cNvPr>
          <p:cNvSpPr txBox="1"/>
          <p:nvPr/>
        </p:nvSpPr>
        <p:spPr>
          <a:xfrm>
            <a:off x="2405849" y="4276974"/>
            <a:ext cx="1074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Chittenden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F5BE7-EF7E-4932-8EE0-0F661ECF7E3F}"/>
              </a:ext>
            </a:extLst>
          </p:cNvPr>
          <p:cNvSpPr txBox="1"/>
          <p:nvPr/>
        </p:nvSpPr>
        <p:spPr>
          <a:xfrm>
            <a:off x="3657600" y="2356759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ED80F-FF67-41F3-B191-50CDCBF78EAA}"/>
              </a:ext>
            </a:extLst>
          </p:cNvPr>
          <p:cNvSpPr txBox="1"/>
          <p:nvPr/>
        </p:nvSpPr>
        <p:spPr>
          <a:xfrm>
            <a:off x="3612591" y="4608995"/>
            <a:ext cx="984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Franklin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5EFCA565-D416-4F6E-8D8B-695DBD4CA481}"/>
              </a:ext>
            </a:extLst>
          </p:cNvPr>
          <p:cNvSpPr txBox="1"/>
          <p:nvPr/>
        </p:nvSpPr>
        <p:spPr>
          <a:xfrm>
            <a:off x="6553200" y="1694561"/>
            <a:ext cx="643856" cy="1981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Rutland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5EFCA565-D416-4F6E-8D8B-695DBD4CA481}"/>
              </a:ext>
            </a:extLst>
          </p:cNvPr>
          <p:cNvSpPr txBox="1"/>
          <p:nvPr/>
        </p:nvSpPr>
        <p:spPr>
          <a:xfrm>
            <a:off x="6512809" y="4329673"/>
            <a:ext cx="831700" cy="1981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Rutland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3C2B0-59FF-44A3-8EC0-D5851027261D}"/>
              </a:ext>
            </a:extLst>
          </p:cNvPr>
          <p:cNvSpPr txBox="1"/>
          <p:nvPr/>
        </p:nvSpPr>
        <p:spPr>
          <a:xfrm>
            <a:off x="8252936" y="2583402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Windsor</a:t>
            </a:r>
            <a:r>
              <a:rPr lang="en-US" sz="11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66DF8-961D-4296-9D4C-4A9EBA8E6ABC}"/>
              </a:ext>
            </a:extLst>
          </p:cNvPr>
          <p:cNvSpPr txBox="1"/>
          <p:nvPr/>
        </p:nvSpPr>
        <p:spPr>
          <a:xfrm>
            <a:off x="8241164" y="4920324"/>
            <a:ext cx="1082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Windsor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330243-C4CE-44CC-B840-4BA94B40676D}"/>
              </a:ext>
            </a:extLst>
          </p:cNvPr>
          <p:cNvSpPr/>
          <p:nvPr/>
        </p:nvSpPr>
        <p:spPr>
          <a:xfrm>
            <a:off x="6435744" y="1609997"/>
            <a:ext cx="822960" cy="16459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AA92E5-5868-443C-9A84-24DD07AD7E88}"/>
              </a:ext>
            </a:extLst>
          </p:cNvPr>
          <p:cNvSpPr/>
          <p:nvPr/>
        </p:nvSpPr>
        <p:spPr>
          <a:xfrm>
            <a:off x="6435744" y="4047645"/>
            <a:ext cx="822960" cy="16459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683F-1FA1-4B77-ABA0-BF524653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Rutland, VT: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F800-894C-4D78-B874-965E934A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FC5A5-DB1E-4281-B291-0DBE1A8E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015CAF-3494-4AAE-BD61-B602171E5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253886"/>
              </p:ext>
            </p:extLst>
          </p:nvPr>
        </p:nvGraphicFramePr>
        <p:xfrm>
          <a:off x="10390" y="1195752"/>
          <a:ext cx="5808520" cy="446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3324AE9-E87E-4621-9E20-48FF62682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617988"/>
              </p:ext>
            </p:extLst>
          </p:nvPr>
        </p:nvGraphicFramePr>
        <p:xfrm>
          <a:off x="5818910" y="1600200"/>
          <a:ext cx="317269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15DF322-9C0F-460A-9A5C-519A6F94BC74}"/>
              </a:ext>
            </a:extLst>
          </p:cNvPr>
          <p:cNvSpPr txBox="1"/>
          <p:nvPr/>
        </p:nvSpPr>
        <p:spPr>
          <a:xfrm>
            <a:off x="6352310" y="12785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EIA Electricity Generation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86BE94-7153-4908-A7A7-7A2A0C02D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595964"/>
              </p:ext>
            </p:extLst>
          </p:nvPr>
        </p:nvGraphicFramePr>
        <p:xfrm>
          <a:off x="5715000" y="4083611"/>
          <a:ext cx="3276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2EC6F70-20DD-4B95-9617-F177382F6D8E}"/>
              </a:ext>
            </a:extLst>
          </p:cNvPr>
          <p:cNvSpPr txBox="1"/>
          <p:nvPr/>
        </p:nvSpPr>
        <p:spPr>
          <a:xfrm>
            <a:off x="6742545" y="388850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 Earnings</a:t>
            </a:r>
          </a:p>
        </p:txBody>
      </p:sp>
    </p:spTree>
    <p:extLst>
      <p:ext uri="{BB962C8B-B14F-4D97-AF65-F5344CB8AC3E}">
        <p14:creationId xmlns:p14="http://schemas.microsoft.com/office/powerpoint/2010/main" val="156941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C4AB-B309-41AC-B4B6-22DF9B14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Rutland, VT: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F2FA3-39C9-4EE8-9136-B97950BE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C52A9-B589-43C4-8993-DFF035B3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E1A76B4-30F3-48BD-B6C6-1FD9342E2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371"/>
              </p:ext>
            </p:extLst>
          </p:nvPr>
        </p:nvGraphicFramePr>
        <p:xfrm>
          <a:off x="876300" y="1447800"/>
          <a:ext cx="7391400" cy="451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1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1338-5DA2-42DC-87AA-E564E8D0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B080-E522-40CA-9FBD-6BCCCFC2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 further improvements and refinements to the prototype statistics</a:t>
            </a:r>
          </a:p>
          <a:p>
            <a:pPr lvl="1"/>
            <a:r>
              <a:rPr lang="en-US" dirty="0"/>
              <a:t>Construction: Dodge Data and Analytics</a:t>
            </a:r>
          </a:p>
          <a:p>
            <a:pPr lvl="1"/>
            <a:r>
              <a:rPr lang="en-US" sz="2000" dirty="0"/>
              <a:t>Transportation: Bureau of Transportation Statistics (BTS) </a:t>
            </a:r>
          </a:p>
          <a:p>
            <a:pPr lvl="1"/>
            <a:r>
              <a:rPr lang="en-US" sz="2000" dirty="0"/>
              <a:t>Mining: Energy Information Administration (EIA), Drilling Edge</a:t>
            </a:r>
          </a:p>
          <a:p>
            <a:pPr lvl="1"/>
            <a:r>
              <a:rPr lang="en-US" sz="2000" dirty="0"/>
              <a:t>County Business Patterns</a:t>
            </a:r>
          </a:p>
          <a:p>
            <a:pPr lvl="1"/>
            <a:r>
              <a:rPr lang="en-US" sz="2000" dirty="0"/>
              <a:t>LEHD Quarterly Workforce Indicators (QWI)</a:t>
            </a:r>
          </a:p>
          <a:p>
            <a:endParaRPr lang="en-US" sz="1500" dirty="0"/>
          </a:p>
          <a:p>
            <a:r>
              <a:rPr lang="en-US" dirty="0"/>
              <a:t>Analyze suppression patterns and determine the level of industry detail for official release</a:t>
            </a:r>
          </a:p>
          <a:p>
            <a:endParaRPr lang="en-US" sz="1500" dirty="0"/>
          </a:p>
          <a:p>
            <a:r>
              <a:rPr lang="en-US" dirty="0"/>
              <a:t>Continue to solicit and incorporate data user feedback </a:t>
            </a:r>
          </a:p>
          <a:p>
            <a:endParaRPr lang="en-US" sz="1500" dirty="0"/>
          </a:p>
          <a:p>
            <a:r>
              <a:rPr lang="en-US" dirty="0"/>
              <a:t>Official release on December 12,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A6D7-A47E-47F6-9C59-7401117D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4D360-DC7B-4FA3-842D-9206B775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F1E3-2F16-4B40-BBBE-9B30DDB3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8D9A-4622-48A1-AFA5-0244E260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Status update</a:t>
            </a:r>
          </a:p>
          <a:p>
            <a:endParaRPr lang="en-US" sz="1000" dirty="0"/>
          </a:p>
          <a:p>
            <a:r>
              <a:rPr lang="en-US" dirty="0"/>
              <a:t>Release of prototype statistics </a:t>
            </a:r>
          </a:p>
          <a:p>
            <a:endParaRPr lang="en-US" sz="1000" dirty="0"/>
          </a:p>
          <a:p>
            <a:r>
              <a:rPr lang="en-US" dirty="0"/>
              <a:t>First look at results</a:t>
            </a:r>
          </a:p>
          <a:p>
            <a:pPr marL="595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547E-E6BF-4B93-9EF7-C1C87A16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281CD-B3B4-4AE6-ACA0-51197729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77D8-DA0B-4080-871A-939D8951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914400"/>
          </a:xfrm>
        </p:spPr>
        <p:txBody>
          <a:bodyPr/>
          <a:lstStyle/>
          <a:p>
            <a:r>
              <a:rPr lang="en-US" dirty="0"/>
              <a:t>Status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5A93-2388-45C5-9BC6-7515614E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0BDEE-4DDE-447C-9322-8854902D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9597D-A22F-43D8-A4D1-76CB0F98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62200"/>
            <a:ext cx="355815" cy="293052"/>
          </a:xfrm>
          <a:prstGeom prst="rect">
            <a:avLst/>
          </a:prstGeom>
        </p:spPr>
      </p:pic>
      <p:grpSp>
        <p:nvGrpSpPr>
          <p:cNvPr id="72" name="Group 48">
            <a:extLst>
              <a:ext uri="{FF2B5EF4-FFF2-40B4-BE49-F238E27FC236}">
                <a16:creationId xmlns:a16="http://schemas.microsoft.com/office/drawing/2014/main" id="{005F7B36-D6D9-49F6-B718-F66EBE7907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4813" y="1347788"/>
            <a:ext cx="7240893" cy="4775293"/>
            <a:chOff x="255" y="849"/>
            <a:chExt cx="4505" cy="2971"/>
          </a:xfrm>
        </p:grpSpPr>
        <p:sp>
          <p:nvSpPr>
            <p:cNvPr id="73" name="AutoShape 47">
              <a:extLst>
                <a:ext uri="{FF2B5EF4-FFF2-40B4-BE49-F238E27FC236}">
                  <a16:creationId xmlns:a16="http://schemas.microsoft.com/office/drawing/2014/main" id="{1C474EBF-AF2A-4817-92BD-EE4DFC0F15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" y="864"/>
              <a:ext cx="4449" cy="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9">
              <a:extLst>
                <a:ext uri="{FF2B5EF4-FFF2-40B4-BE49-F238E27FC236}">
                  <a16:creationId xmlns:a16="http://schemas.microsoft.com/office/drawing/2014/main" id="{B7199819-0680-4355-A680-2C9520C3B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864"/>
              <a:ext cx="19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Wingdings" panose="05000000000000000000" pitchFamily="2" charset="2"/>
                </a:rPr>
                <a:t>ü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75" name="Rectangle 50">
              <a:extLst>
                <a:ext uri="{FF2B5EF4-FFF2-40B4-BE49-F238E27FC236}">
                  <a16:creationId xmlns:a16="http://schemas.microsoft.com/office/drawing/2014/main" id="{1B5FD2B2-7C0B-4DBF-9CDE-18BC1FB76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864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51">
              <a:extLst>
                <a:ext uri="{FF2B5EF4-FFF2-40B4-BE49-F238E27FC236}">
                  <a16:creationId xmlns:a16="http://schemas.microsoft.com/office/drawing/2014/main" id="{CB1D7C88-4486-4E6E-AA1D-B26732676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903"/>
              <a:ext cx="16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Identify data sources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77" name="Rectangle 52">
              <a:extLst>
                <a:ext uri="{FF2B5EF4-FFF2-40B4-BE49-F238E27FC236}">
                  <a16:creationId xmlns:a16="http://schemas.microsoft.com/office/drawing/2014/main" id="{CDB44102-3D23-414C-A963-681E882EE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849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53">
              <a:extLst>
                <a:ext uri="{FF2B5EF4-FFF2-40B4-BE49-F238E27FC236}">
                  <a16:creationId xmlns:a16="http://schemas.microsoft.com/office/drawing/2014/main" id="{EE98E10B-BF5B-424C-BF5A-D5EAC4344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141"/>
              <a:ext cx="19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Wingdings" panose="05000000000000000000" pitchFamily="2" charset="2"/>
                </a:rPr>
                <a:t>ü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79" name="Rectangle 54">
              <a:extLst>
                <a:ext uri="{FF2B5EF4-FFF2-40B4-BE49-F238E27FC236}">
                  <a16:creationId xmlns:a16="http://schemas.microsoft.com/office/drawing/2014/main" id="{E9E9FEAE-5F65-4DFE-A6D4-A6B593C28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1141"/>
              <a:ext cx="6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highlight>
                    <a:srgbClr val="008000"/>
                  </a:highlight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80" name="Rectangle 55">
              <a:extLst>
                <a:ext uri="{FF2B5EF4-FFF2-40B4-BE49-F238E27FC236}">
                  <a16:creationId xmlns:a16="http://schemas.microsoft.com/office/drawing/2014/main" id="{93C14720-7176-4C71-8D70-D1EFD211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1180"/>
              <a:ext cx="248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Process </a:t>
              </a:r>
              <a:r>
                <a:rPr lang="en-US" altLang="en-US" sz="2500" dirty="0">
                  <a:latin typeface="Calibri" panose="020F0502020204030204" pitchFamily="34" charset="0"/>
                </a:rPr>
                <a:t>a</a:t>
              </a: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vailable data sources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81" name="Rectangle 56">
              <a:extLst>
                <a:ext uri="{FF2B5EF4-FFF2-40B4-BE49-F238E27FC236}">
                  <a16:creationId xmlns:a16="http://schemas.microsoft.com/office/drawing/2014/main" id="{9F4CE854-21EB-496F-968F-375B73816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1126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57">
              <a:extLst>
                <a:ext uri="{FF2B5EF4-FFF2-40B4-BE49-F238E27FC236}">
                  <a16:creationId xmlns:a16="http://schemas.microsoft.com/office/drawing/2014/main" id="{94055AA8-AF07-491D-A0E7-03BE3D91A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41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58">
              <a:extLst>
                <a:ext uri="{FF2B5EF4-FFF2-40B4-BE49-F238E27FC236}">
                  <a16:creationId xmlns:a16="http://schemas.microsoft.com/office/drawing/2014/main" id="{C6D68D7A-A136-4D12-8908-ED2DB93FD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432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E0BDDAC7-7F8D-4804-AD82-666C167E2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1471"/>
              <a:ext cx="313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Acquir</a:t>
              </a:r>
              <a:r>
                <a:rPr lang="en-US" altLang="en-US" sz="2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 and process n</a:t>
              </a: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ew data sources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60">
              <a:extLst>
                <a:ext uri="{FF2B5EF4-FFF2-40B4-BE49-F238E27FC236}">
                  <a16:creationId xmlns:a16="http://schemas.microsoft.com/office/drawing/2014/main" id="{B4E62FCC-00BD-49C0-A1C0-D172BACA5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417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61">
              <a:extLst>
                <a:ext uri="{FF2B5EF4-FFF2-40B4-BE49-F238E27FC236}">
                  <a16:creationId xmlns:a16="http://schemas.microsoft.com/office/drawing/2014/main" id="{FC9E5EE6-5232-4AF5-81AE-0CE66321B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715"/>
              <a:ext cx="42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Wingdings" panose="05000000000000000000" pitchFamily="2" charset="2"/>
                </a:rPr>
                <a:t>ü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62">
              <a:extLst>
                <a:ext uri="{FF2B5EF4-FFF2-40B4-BE49-F238E27FC236}">
                  <a16:creationId xmlns:a16="http://schemas.microsoft.com/office/drawing/2014/main" id="{80014F94-F368-41B4-824B-F7120D8F9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1715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63">
              <a:extLst>
                <a:ext uri="{FF2B5EF4-FFF2-40B4-BE49-F238E27FC236}">
                  <a16:creationId xmlns:a16="http://schemas.microsoft.com/office/drawing/2014/main" id="{561478BC-07D6-4AEC-96A1-16DCC8B91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1754"/>
              <a:ext cx="183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Develop methodology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B3B742ED-34D0-48BA-8188-C85602149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700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65">
              <a:extLst>
                <a:ext uri="{FF2B5EF4-FFF2-40B4-BE49-F238E27FC236}">
                  <a16:creationId xmlns:a16="http://schemas.microsoft.com/office/drawing/2014/main" id="{FFDA044F-BC44-46A1-B853-9D6C1F91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992"/>
              <a:ext cx="19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Wingdings" panose="05000000000000000000" pitchFamily="2" charset="2"/>
                </a:rPr>
                <a:t>ü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BFF0D147-3E12-46BF-83EA-1C219F46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1992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67">
              <a:extLst>
                <a:ext uri="{FF2B5EF4-FFF2-40B4-BE49-F238E27FC236}">
                  <a16:creationId xmlns:a16="http://schemas.microsoft.com/office/drawing/2014/main" id="{128D424F-FEBC-4620-A017-55289856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031"/>
              <a:ext cx="233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Develop estimation software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93" name="Rectangle 68">
              <a:extLst>
                <a:ext uri="{FF2B5EF4-FFF2-40B4-BE49-F238E27FC236}">
                  <a16:creationId xmlns:a16="http://schemas.microsoft.com/office/drawing/2014/main" id="{7B2C3156-2D68-4367-886B-809CA670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1977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69">
              <a:extLst>
                <a:ext uri="{FF2B5EF4-FFF2-40B4-BE49-F238E27FC236}">
                  <a16:creationId xmlns:a16="http://schemas.microsoft.com/office/drawing/2014/main" id="{99E8A438-B8F5-4D21-BE4A-E6BF6D842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2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70">
              <a:extLst>
                <a:ext uri="{FF2B5EF4-FFF2-40B4-BE49-F238E27FC236}">
                  <a16:creationId xmlns:a16="http://schemas.microsoft.com/office/drawing/2014/main" id="{464665FF-E1A2-4595-9653-7AFB16D09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2283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71">
              <a:extLst>
                <a:ext uri="{FF2B5EF4-FFF2-40B4-BE49-F238E27FC236}">
                  <a16:creationId xmlns:a16="http://schemas.microsoft.com/office/drawing/2014/main" id="{1F8AAA80-3317-4773-8F81-FD98AD11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322"/>
              <a:ext cx="331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Review and release prototype statistics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73">
              <a:extLst>
                <a:ext uri="{FF2B5EF4-FFF2-40B4-BE49-F238E27FC236}">
                  <a16:creationId xmlns:a16="http://schemas.microsoft.com/office/drawing/2014/main" id="{991AC531-651A-4C72-A99A-76C4E07C8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268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74">
              <a:extLst>
                <a:ext uri="{FF2B5EF4-FFF2-40B4-BE49-F238E27FC236}">
                  <a16:creationId xmlns:a16="http://schemas.microsoft.com/office/drawing/2014/main" id="{B2867F34-C63C-44E4-9064-8D05DBDC3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56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75">
              <a:extLst>
                <a:ext uri="{FF2B5EF4-FFF2-40B4-BE49-F238E27FC236}">
                  <a16:creationId xmlns:a16="http://schemas.microsoft.com/office/drawing/2014/main" id="{F1C06CDC-CB5C-482F-A877-C2EB2E3C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257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76">
              <a:extLst>
                <a:ext uri="{FF2B5EF4-FFF2-40B4-BE49-F238E27FC236}">
                  <a16:creationId xmlns:a16="http://schemas.microsoft.com/office/drawing/2014/main" id="{C0EC2941-8EB5-4662-B3B1-F731D270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616"/>
              <a:ext cx="282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Evaluate and refine methodology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77">
              <a:extLst>
                <a:ext uri="{FF2B5EF4-FFF2-40B4-BE49-F238E27FC236}">
                  <a16:creationId xmlns:a16="http://schemas.microsoft.com/office/drawing/2014/main" id="{0595CEFB-6551-47BD-AD12-4D9F7C16A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562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78">
              <a:extLst>
                <a:ext uri="{FF2B5EF4-FFF2-40B4-BE49-F238E27FC236}">
                  <a16:creationId xmlns:a16="http://schemas.microsoft.com/office/drawing/2014/main" id="{2130580C-1CBC-4726-A8A8-80299B16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85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79">
              <a:extLst>
                <a:ext uri="{FF2B5EF4-FFF2-40B4-BE49-F238E27FC236}">
                  <a16:creationId xmlns:a16="http://schemas.microsoft.com/office/drawing/2014/main" id="{5DB5DC7A-17A6-448D-AF12-A19CC5A48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2868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80">
              <a:extLst>
                <a:ext uri="{FF2B5EF4-FFF2-40B4-BE49-F238E27FC236}">
                  <a16:creationId xmlns:a16="http://schemas.microsoft.com/office/drawing/2014/main" id="{99BAE54A-2026-4B8F-8529-4DF89A9D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907"/>
              <a:ext cx="16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Apply suppressions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81">
              <a:extLst>
                <a:ext uri="{FF2B5EF4-FFF2-40B4-BE49-F238E27FC236}">
                  <a16:creationId xmlns:a16="http://schemas.microsoft.com/office/drawing/2014/main" id="{1DAFC51E-3C06-4DE1-80AC-D278C3B85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853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82">
              <a:extLst>
                <a:ext uri="{FF2B5EF4-FFF2-40B4-BE49-F238E27FC236}">
                  <a16:creationId xmlns:a16="http://schemas.microsoft.com/office/drawing/2014/main" id="{2AC33DCD-25E8-486B-B545-FDBC6A45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14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83">
              <a:extLst>
                <a:ext uri="{FF2B5EF4-FFF2-40B4-BE49-F238E27FC236}">
                  <a16:creationId xmlns:a16="http://schemas.microsoft.com/office/drawing/2014/main" id="{37DE59EB-C499-4399-8422-A103523A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159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84">
              <a:extLst>
                <a:ext uri="{FF2B5EF4-FFF2-40B4-BE49-F238E27FC236}">
                  <a16:creationId xmlns:a16="http://schemas.microsoft.com/office/drawing/2014/main" id="{92F652FE-65F3-480C-99E7-A34F57D36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3198"/>
              <a:ext cx="234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Determine publishable detail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85">
              <a:extLst>
                <a:ext uri="{FF2B5EF4-FFF2-40B4-BE49-F238E27FC236}">
                  <a16:creationId xmlns:a16="http://schemas.microsoft.com/office/drawing/2014/main" id="{8D6416D2-9DE7-43EF-9EE2-95E4258B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3144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86">
              <a:extLst>
                <a:ext uri="{FF2B5EF4-FFF2-40B4-BE49-F238E27FC236}">
                  <a16:creationId xmlns:a16="http://schemas.microsoft.com/office/drawing/2014/main" id="{1B2075E4-A2E5-4729-9376-CBF4940B8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43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87">
              <a:extLst>
                <a:ext uri="{FF2B5EF4-FFF2-40B4-BE49-F238E27FC236}">
                  <a16:creationId xmlns:a16="http://schemas.microsoft.com/office/drawing/2014/main" id="{DD8B040A-5E0E-4594-8504-3A905D5D5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454"/>
              <a:ext cx="18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88">
              <a:extLst>
                <a:ext uri="{FF2B5EF4-FFF2-40B4-BE49-F238E27FC236}">
                  <a16:creationId xmlns:a16="http://schemas.microsoft.com/office/drawing/2014/main" id="{9FCC4F4E-FFDC-4C79-BDCA-E5C08A70C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3493"/>
              <a:ext cx="290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Review statistics for official release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89">
              <a:extLst>
                <a:ext uri="{FF2B5EF4-FFF2-40B4-BE49-F238E27FC236}">
                  <a16:creationId xmlns:a16="http://schemas.microsoft.com/office/drawing/2014/main" id="{E17DC533-FC99-4E8B-99F3-682388417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3439"/>
              <a:ext cx="19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8F3E7E7-4260-4BBD-B280-DDAD2FDDBD0B}"/>
              </a:ext>
            </a:extLst>
          </p:cNvPr>
          <p:cNvSpPr>
            <a:spLocks noChangeAspect="1"/>
          </p:cNvSpPr>
          <p:nvPr/>
        </p:nvSpPr>
        <p:spPr>
          <a:xfrm>
            <a:off x="937899" y="5158063"/>
            <a:ext cx="274320" cy="274320"/>
          </a:xfrm>
          <a:prstGeom prst="flowChartConnector">
            <a:avLst/>
          </a:pr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64305CF4-B089-46E2-B929-9672F4EE824C}"/>
              </a:ext>
            </a:extLst>
          </p:cNvPr>
          <p:cNvSpPr>
            <a:spLocks noChangeAspect="1"/>
          </p:cNvSpPr>
          <p:nvPr/>
        </p:nvSpPr>
        <p:spPr>
          <a:xfrm>
            <a:off x="937899" y="4687920"/>
            <a:ext cx="274320" cy="274320"/>
          </a:xfrm>
          <a:prstGeom prst="flowChartConnector">
            <a:avLst/>
          </a:pr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81B036EA-469E-4C53-8717-90D6C7FAABD9}"/>
              </a:ext>
            </a:extLst>
          </p:cNvPr>
          <p:cNvSpPr>
            <a:spLocks noChangeAspect="1"/>
          </p:cNvSpPr>
          <p:nvPr/>
        </p:nvSpPr>
        <p:spPr>
          <a:xfrm>
            <a:off x="937005" y="5626180"/>
            <a:ext cx="274320" cy="274320"/>
          </a:xfrm>
          <a:prstGeom prst="flowChartConnector">
            <a:avLst/>
          </a:pr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DEB58345-6A72-4611-8378-AAB8914B8DBA}"/>
              </a:ext>
            </a:extLst>
          </p:cNvPr>
          <p:cNvSpPr>
            <a:spLocks noChangeAspect="1"/>
          </p:cNvSpPr>
          <p:nvPr/>
        </p:nvSpPr>
        <p:spPr>
          <a:xfrm>
            <a:off x="944327" y="4203002"/>
            <a:ext cx="274320" cy="274320"/>
          </a:xfrm>
          <a:prstGeom prst="flowChartConnector">
            <a:avLst/>
          </a:pr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CC01CBF2-25A4-496F-8B60-CF563AE1E560}"/>
              </a:ext>
            </a:extLst>
          </p:cNvPr>
          <p:cNvSpPr>
            <a:spLocks noChangeAspect="1"/>
          </p:cNvSpPr>
          <p:nvPr/>
        </p:nvSpPr>
        <p:spPr>
          <a:xfrm>
            <a:off x="941617" y="3764729"/>
            <a:ext cx="274320" cy="274320"/>
          </a:xfrm>
          <a:prstGeom prst="flowChartConnector">
            <a:avLst/>
          </a:pr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8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77D8-DA0B-4080-871A-939D8951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914400"/>
          </a:xfrm>
        </p:spPr>
        <p:txBody>
          <a:bodyPr/>
          <a:lstStyle/>
          <a:p>
            <a:r>
              <a:rPr lang="en-US" dirty="0"/>
              <a:t>Release of GDP by County (Prototype Estimates)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1E62-D714-4B24-B9FF-C99AC30E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Release date: December 12, 2018</a:t>
            </a:r>
          </a:p>
          <a:p>
            <a:endParaRPr lang="en-US" sz="1000" dirty="0"/>
          </a:p>
          <a:p>
            <a:r>
              <a:rPr lang="en-US" dirty="0"/>
              <a:t>Data series: Annual current- and inflation-adjusted GDP statistics for all counties (3,113)</a:t>
            </a:r>
          </a:p>
          <a:p>
            <a:endParaRPr lang="en-US" sz="1000" dirty="0"/>
          </a:p>
          <a:p>
            <a:r>
              <a:rPr lang="en-US" dirty="0"/>
              <a:t>Industry detail: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industry total</a:t>
            </a:r>
          </a:p>
          <a:p>
            <a:pPr lvl="2"/>
            <a:r>
              <a:rPr lang="en-US" dirty="0"/>
              <a:t>Private goods-producing industries</a:t>
            </a:r>
          </a:p>
          <a:p>
            <a:pPr lvl="2"/>
            <a:r>
              <a:rPr lang="en-US" dirty="0"/>
              <a:t>Private services-producing industries</a:t>
            </a:r>
          </a:p>
          <a:p>
            <a:pPr lvl="2"/>
            <a:r>
              <a:rPr lang="en-US" dirty="0"/>
              <a:t>Government </a:t>
            </a:r>
          </a:p>
          <a:p>
            <a:pPr marL="5953" indent="0">
              <a:buNone/>
            </a:pPr>
            <a:endParaRPr lang="en-US" sz="1000" dirty="0"/>
          </a:p>
          <a:p>
            <a:r>
              <a:rPr lang="en-US" dirty="0"/>
              <a:t>Period: 2012-2015</a:t>
            </a:r>
          </a:p>
          <a:p>
            <a:pPr marL="5953" indent="0">
              <a:buNone/>
            </a:pPr>
            <a:endParaRPr lang="en-US" sz="1500" dirty="0"/>
          </a:p>
          <a:p>
            <a:r>
              <a:rPr lang="en-US" dirty="0"/>
              <a:t>Data user feedback: </a:t>
            </a:r>
            <a:r>
              <a:rPr lang="en-US" dirty="0">
                <a:hlinkClick r:id="rId3"/>
              </a:rPr>
              <a:t>gdpbycounty@bea.gov</a:t>
            </a:r>
            <a:endParaRPr lang="en-US" dirty="0"/>
          </a:p>
          <a:p>
            <a:pPr marL="5953" indent="0">
              <a:buNone/>
            </a:pP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5A93-2388-45C5-9BC6-7515614E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0BDEE-4DDE-447C-9322-8854902D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D9A5-0843-4521-89D7-97989D41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Detail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1478-95AA-47B0-BE93-DEB47E4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DD07D-BA67-4F50-8DDD-28186D65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EE45A0-56C4-42F2-8578-C60BB04D0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68861"/>
              </p:ext>
            </p:extLst>
          </p:nvPr>
        </p:nvGraphicFramePr>
        <p:xfrm>
          <a:off x="914400" y="1021402"/>
          <a:ext cx="6629401" cy="56841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0294">
                  <a:extLst>
                    <a:ext uri="{9D8B030D-6E8A-4147-A177-3AD203B41FA5}">
                      <a16:colId xmlns:a16="http://schemas.microsoft.com/office/drawing/2014/main" val="3216380072"/>
                    </a:ext>
                  </a:extLst>
                </a:gridCol>
                <a:gridCol w="360294">
                  <a:extLst>
                    <a:ext uri="{9D8B030D-6E8A-4147-A177-3AD203B41FA5}">
                      <a16:colId xmlns:a16="http://schemas.microsoft.com/office/drawing/2014/main" val="3487551409"/>
                    </a:ext>
                  </a:extLst>
                </a:gridCol>
                <a:gridCol w="3470411">
                  <a:extLst>
                    <a:ext uri="{9D8B030D-6E8A-4147-A177-3AD203B41FA5}">
                      <a16:colId xmlns:a16="http://schemas.microsoft.com/office/drawing/2014/main" val="3372823240"/>
                    </a:ext>
                  </a:extLst>
                </a:gridCol>
                <a:gridCol w="2438402">
                  <a:extLst>
                    <a:ext uri="{9D8B030D-6E8A-4147-A177-3AD203B41FA5}">
                      <a16:colId xmlns:a16="http://schemas.microsoft.com/office/drawing/2014/main" val="1135267094"/>
                    </a:ext>
                  </a:extLst>
                </a:gridCol>
              </a:tblGrid>
              <a:tr h="2156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All industry total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501581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T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Private goods-producing industries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06674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T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Agriculture, forestry, fishing, and hunting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69691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Mining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3400809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Construction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43796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Manufacturing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84231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Private services-producing industries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92838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T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Utilities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31093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Wholesale trade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13908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Retail trade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11626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Transportation and warehousing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81451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Information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075505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Finance and insurance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77079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Real estate and rental and leasing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638634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Professional, scientific, and technical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22042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Management of companies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8921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Administrative and support and waste management and remediation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21512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Education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39860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Health care and social assistance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6976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Arts, entertainment, and recreation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19477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Accommodation and food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46936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Other services (except government and government enterprises)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754390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Government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20829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T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Federal civilian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99816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Military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122112"/>
                  </a:ext>
                </a:extLst>
              </a:tr>
              <a:tr h="215692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State and local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5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04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4EFD-7DA4-474F-AD95-F4B3CBF7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25470-EA05-474F-9F53-1C6E1748F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GDP by state: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endParaRPr lang="en-US" sz="1000" b="0" i="0" dirty="0">
                  <a:latin typeface="Cambria Math" panose="02040503050406030204" pitchFamily="18" charset="0"/>
                </a:endParaRPr>
              </a:p>
              <a:p>
                <a:pPr marL="595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𝐺𝐷𝑃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𝑂𝑀𝑃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𝐺𝑂𝑆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𝑇𝑂𝑃𝐼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𝑆𝑈𝐵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953" indent="0">
                  <a:buNone/>
                </a:pPr>
                <a:endParaRPr lang="en-US" sz="2000" dirty="0"/>
              </a:p>
              <a:p>
                <a:r>
                  <a:rPr lang="en-US" dirty="0"/>
                  <a:t>In the current methodology for GDP by metropolitan area:</a:t>
                </a:r>
              </a:p>
              <a:p>
                <a:endParaRPr lang="en-US" sz="1000" dirty="0"/>
              </a:p>
              <a:p>
                <a:pPr marL="595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𝐴𝑙𝑙𝑜𝑐𝑎𝑡𝑜𝑟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𝑒𝑎𝑟𝑛𝑖𝑛𝑔𝑠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953" indent="0">
                  <a:buNone/>
                </a:pPr>
                <a:endParaRPr lang="en-US" sz="2000" dirty="0"/>
              </a:p>
              <a:p>
                <a:r>
                  <a:rPr lang="en-US" dirty="0"/>
                  <a:t>In the proposed methodology for GDP by county:</a:t>
                </a:r>
              </a:p>
              <a:p>
                <a:endParaRPr lang="en-US" sz="1000" dirty="0"/>
              </a:p>
              <a:p>
                <a:pPr marL="595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𝐴𝑙𝑙𝑜𝑐𝑎𝑡𝑜𝑟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𝑐𝑡𝑦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𝑒𝑎𝑟𝑛𝑖𝑛𝑔𝑠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𝑐𝑡𝑦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),(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𝑐𝑡𝑦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953" indent="0">
                  <a:buNone/>
                </a:pPr>
                <a:endParaRPr lang="en-US" sz="1000" dirty="0"/>
              </a:p>
              <a:p>
                <a:endParaRPr lang="en-US" dirty="0"/>
              </a:p>
              <a:p>
                <a:pPr marL="595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25470-EA05-474F-9F53-1C6E1748F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30763"/>
              </a:xfrm>
              <a:blipFill>
                <a:blip r:embed="rId2"/>
                <a:stretch>
                  <a:fillRect l="-873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D29B3-9F8F-44EB-8DAC-7AFED22E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5BEE2-D91F-42EF-8213-FB9AA237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10C4-1ECF-4166-ADEC-BFCF0A4A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AC65-37F9-4288-A65D-E167C75D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968876"/>
          </a:xfrm>
        </p:spPr>
        <p:txBody>
          <a:bodyPr>
            <a:normAutofit/>
          </a:bodyPr>
          <a:lstStyle/>
          <a:p>
            <a:r>
              <a:rPr lang="en-US" dirty="0"/>
              <a:t>GDP by state</a:t>
            </a:r>
          </a:p>
          <a:p>
            <a:r>
              <a:rPr lang="en-US" dirty="0"/>
              <a:t>County earnings by industry</a:t>
            </a:r>
          </a:p>
          <a:p>
            <a:pPr lvl="1"/>
            <a:r>
              <a:rPr lang="en-US" sz="2200" dirty="0"/>
              <a:t>Quarterly Census of Employment and Wages (QCEW)</a:t>
            </a:r>
          </a:p>
          <a:p>
            <a:pPr lvl="1"/>
            <a:r>
              <a:rPr lang="en-US" sz="2200" dirty="0"/>
              <a:t>Statistics of Income (SOI)</a:t>
            </a:r>
          </a:p>
          <a:p>
            <a:r>
              <a:rPr lang="en-US" dirty="0"/>
              <a:t>Economic Census</a:t>
            </a:r>
          </a:p>
          <a:p>
            <a:r>
              <a:rPr lang="en-US" dirty="0"/>
              <a:t>National Establishment Time-Series (NETS) Database</a:t>
            </a:r>
            <a:endParaRPr lang="en-US" sz="2600" dirty="0"/>
          </a:p>
          <a:p>
            <a:r>
              <a:rPr lang="en-US" dirty="0"/>
              <a:t>Farm: U.S. Department of Agriculture (USDA)		</a:t>
            </a:r>
          </a:p>
          <a:p>
            <a:r>
              <a:rPr lang="en-US" dirty="0"/>
              <a:t>Banking: Federal Deposit Insurance Corporation (FDIC)</a:t>
            </a:r>
          </a:p>
          <a:p>
            <a:r>
              <a:rPr lang="en-US" dirty="0"/>
              <a:t>Utilities: Energy Information Administration (EIA)</a:t>
            </a:r>
          </a:p>
          <a:p>
            <a:pPr marL="5953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3BB3-DF3F-4B4C-B39D-2158D1A2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2A47-CD78-4CDE-916C-ED4CD506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7C15-AFD0-4E72-8147-B3E43CBD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Corroboration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396B-AAB8-4BF0-A9C7-F34C8C9D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45076"/>
          </a:xfrm>
        </p:spPr>
        <p:txBody>
          <a:bodyPr>
            <a:normAutofit/>
          </a:bodyPr>
          <a:lstStyle/>
          <a:p>
            <a:r>
              <a:rPr lang="en-US" dirty="0"/>
              <a:t>NETS database</a:t>
            </a:r>
            <a:endParaRPr lang="en-US" sz="500" dirty="0"/>
          </a:p>
          <a:p>
            <a:r>
              <a:rPr lang="en-US" dirty="0"/>
              <a:t>IncentivesMonitor.com Database</a:t>
            </a:r>
            <a:endParaRPr lang="en-US" sz="500" dirty="0"/>
          </a:p>
          <a:p>
            <a:r>
              <a:rPr lang="en-US" dirty="0"/>
              <a:t>The State Business Incentives Database</a:t>
            </a:r>
          </a:p>
          <a:p>
            <a:r>
              <a:rPr lang="en-US" dirty="0"/>
              <a:t>The State Development Program Expenditures Database</a:t>
            </a:r>
          </a:p>
          <a:p>
            <a:r>
              <a:rPr lang="en-US" dirty="0"/>
              <a:t>Conway Data’s New Plant Database</a:t>
            </a:r>
          </a:p>
          <a:p>
            <a:r>
              <a:rPr lang="en-US" dirty="0"/>
              <a:t>Mining: Energy Information Administration (EIA), Drilling Edge </a:t>
            </a:r>
          </a:p>
          <a:p>
            <a:pPr lvl="1"/>
            <a:endParaRPr lang="en-US" sz="2300" dirty="0"/>
          </a:p>
          <a:p>
            <a:pPr lvl="1"/>
            <a:endParaRPr lang="en-US" sz="2300" dirty="0"/>
          </a:p>
          <a:p>
            <a:pPr lvl="1"/>
            <a:endParaRPr lang="en-US" sz="23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C62E-7843-47AD-A03D-B5BF5FCE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FA0B1-2BF2-472E-A0E3-FF769665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11EF-0B01-498F-91B3-B0DA9BDE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8D66-C138-4C2A-B007-A99C055B1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accurate geographic allocation of industry output, particularly for capital intensive industries</a:t>
            </a:r>
          </a:p>
          <a:p>
            <a:endParaRPr lang="en-US" dirty="0"/>
          </a:p>
          <a:p>
            <a:r>
              <a:rPr lang="en-US" dirty="0"/>
              <a:t>More accurate identification of economic turning points </a:t>
            </a:r>
          </a:p>
          <a:p>
            <a:endParaRPr lang="en-US" dirty="0"/>
          </a:p>
          <a:p>
            <a:r>
              <a:rPr lang="en-US" dirty="0"/>
              <a:t>Lower suppression rates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CC872-D23D-4095-AFD1-FB211AA1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23455-E272-45F3-BF8E-7887FAD2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1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-Presentation" id="{1A358093-687D-9244-A465-897A907D2E17}" vid="{CA775647-2094-834B-BB56-B238CC5747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BEA-Presentation</Template>
  <TotalTime>16547</TotalTime>
  <Words>676</Words>
  <Application>Microsoft Office PowerPoint</Application>
  <PresentationFormat>On-screen Show (4:3)</PresentationFormat>
  <Paragraphs>267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Gotham HTF</vt:lpstr>
      <vt:lpstr>Wingdings</vt:lpstr>
      <vt:lpstr>Office Theme</vt:lpstr>
      <vt:lpstr>Gross Domestic Product by County Statistics: A Project Update</vt:lpstr>
      <vt:lpstr>Outline</vt:lpstr>
      <vt:lpstr>Status Update</vt:lpstr>
      <vt:lpstr>Release of GDP by County (Prototype Estimates)</vt:lpstr>
      <vt:lpstr>Industry Detail</vt:lpstr>
      <vt:lpstr>General Methodology</vt:lpstr>
      <vt:lpstr>Source Data</vt:lpstr>
      <vt:lpstr>Corroboration Sources</vt:lpstr>
      <vt:lpstr>Key Improvements</vt:lpstr>
      <vt:lpstr>GDP by County, Current Dollars, 2015</vt:lpstr>
      <vt:lpstr>South Dakota Counties, 2015</vt:lpstr>
      <vt:lpstr>Vermont Counties, 2015</vt:lpstr>
      <vt:lpstr>Vermont Counties, Utilities</vt:lpstr>
      <vt:lpstr>Windham, VT: Utilities</vt:lpstr>
      <vt:lpstr>Vermont Counties, Utilities</vt:lpstr>
      <vt:lpstr>Rutland, VT: Utilities</vt:lpstr>
      <vt:lpstr>Rutland, VT: Utilities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101</dc:title>
  <dc:creator>Guci, Ledia</dc:creator>
  <cp:lastModifiedBy>Ortiz, Mauricio</cp:lastModifiedBy>
  <cp:revision>441</cp:revision>
  <cp:lastPrinted>2018-11-07T20:49:43Z</cp:lastPrinted>
  <dcterms:created xsi:type="dcterms:W3CDTF">2018-02-23T21:17:33Z</dcterms:created>
  <dcterms:modified xsi:type="dcterms:W3CDTF">2018-11-13T13:33:06Z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-1506955664</vt:i4>
  </property>
  <property fmtid="{D5CDD505-2E9C-101B-9397-08002B2CF9AE}" pid="3" name="_NewReviewCycle">
    <vt:lpwstr/>
  </property>
  <property fmtid="{D5CDD505-2E9C-101B-9397-08002B2CF9AE}" pid="4" name="_EmailSubject">
    <vt:lpwstr>Updated ACM Presentation</vt:lpwstr>
  </property>
  <property fmtid="{D5CDD505-2E9C-101B-9397-08002B2CF9AE}" pid="5" name="_AuthorEmail">
    <vt:lpwstr>Mauricio.Ortiz@bea.gov</vt:lpwstr>
  </property>
  <property fmtid="{D5CDD505-2E9C-101B-9397-08002B2CF9AE}" pid="6" name="_AuthorEmailDisplayName">
    <vt:lpwstr>Ortiz, Mauricio</vt:lpwstr>
  </property>
</Properties>
</file>